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19"/>
  </p:notesMasterIdLst>
  <p:sldIdLst>
    <p:sldId id="256" r:id="rId2"/>
    <p:sldId id="333" r:id="rId3"/>
    <p:sldId id="321" r:id="rId4"/>
    <p:sldId id="335" r:id="rId5"/>
    <p:sldId id="331" r:id="rId6"/>
    <p:sldId id="322" r:id="rId7"/>
    <p:sldId id="334" r:id="rId8"/>
    <p:sldId id="323" r:id="rId9"/>
    <p:sldId id="324" r:id="rId10"/>
    <p:sldId id="325" r:id="rId11"/>
    <p:sldId id="332" r:id="rId12"/>
    <p:sldId id="326" r:id="rId13"/>
    <p:sldId id="327" r:id="rId14"/>
    <p:sldId id="328" r:id="rId15"/>
    <p:sldId id="329" r:id="rId16"/>
    <p:sldId id="330" r:id="rId17"/>
    <p:sldId id="315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6600"/>
    <a:srgbClr val="FFCCFF"/>
    <a:srgbClr val="FF66CC"/>
    <a:srgbClr val="D48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64" autoAdjust="0"/>
  </p:normalViewPr>
  <p:slideViewPr>
    <p:cSldViewPr>
      <p:cViewPr>
        <p:scale>
          <a:sx n="91" d="100"/>
          <a:sy n="91" d="100"/>
        </p:scale>
        <p:origin x="-10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5CAF1-B022-4045-BFD8-CD576D18B556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9EBA5-219B-4F1B-8705-2213E969EE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319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Historique: réunion DGD-C des</a:t>
            </a:r>
            <a:r>
              <a:rPr lang="fr-FR" baseline="0" dirty="0" smtClean="0"/>
              <a:t> bibliothèques et des collections naturalistes. </a:t>
            </a:r>
            <a:r>
              <a:rPr lang="fr-FR" dirty="0" smtClean="0"/>
              <a:t>Des bases de données en silos étanches</a:t>
            </a:r>
            <a:r>
              <a:rPr lang="fr-FR" baseline="0" dirty="0" smtClean="0"/>
              <a:t> structurées selon des pratiques différentes. Gouvernance différente. Standards de données, pratiques,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9EBA5-219B-4F1B-8705-2213E969EE1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66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-&gt; Evidemment, cela parle à la première diapo, et à l’économie de la recherche scientifique</a:t>
            </a:r>
            <a:r>
              <a:rPr lang="fr-FR" baseline="0" dirty="0" smtClean="0"/>
              <a:t> en Sciences naturelles</a:t>
            </a:r>
          </a:p>
          <a:p>
            <a:r>
              <a:rPr lang="fr-FR" baseline="0" dirty="0" smtClean="0"/>
              <a:t>-&gt; Cela vient principalement de la manière dont ce sont construit ces différents silos au sein d’une institution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9EBA5-219B-4F1B-8705-2213E969EE1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698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9EBA5-219B-4F1B-8705-2213E969EE1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068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Quid du passage à l’échelle?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9EBA5-219B-4F1B-8705-2213E969EE1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95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Meise 700 noms reliés à 71% d’un herbier de 1.7 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9EBA5-219B-4F1B-8705-2213E969EE1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361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100 000 </a:t>
            </a:r>
            <a:r>
              <a:rPr lang="fr-FR" dirty="0" err="1" smtClean="0"/>
              <a:t>recordedBy</a:t>
            </a:r>
            <a:endParaRPr lang="fr-FR" dirty="0" smtClean="0"/>
          </a:p>
          <a:p>
            <a:r>
              <a:rPr lang="fr-FR" dirty="0" smtClean="0"/>
              <a:t>150 000 </a:t>
            </a:r>
            <a:r>
              <a:rPr lang="fr-FR" dirty="0" err="1" smtClean="0"/>
              <a:t>scientificNameAuthorship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9EBA5-219B-4F1B-8705-2213E969EE1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54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219200" y="3429000"/>
            <a:ext cx="6858000" cy="14478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C82548A-4A84-429F-88D2-B6D2954E6E47}" type="datetime1">
              <a:rPr lang="fr-FR" smtClean="0"/>
              <a:t>04/04/2019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fr-BE" smtClean="0"/>
              <a:t>PERSEE/Collex avril 2019</a:t>
            </a:r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21" name="Rectangle 20"/>
          <p:cNvSpPr/>
          <p:nvPr/>
        </p:nvSpPr>
        <p:spPr>
          <a:xfrm>
            <a:off x="904875" y="3212976"/>
            <a:ext cx="7315200" cy="1715259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212976"/>
            <a:ext cx="228600" cy="171525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0AB3-CFD3-4FF9-A50F-EDEE27BE02A8}" type="datetime1">
              <a:rPr lang="fr-FR" smtClean="0"/>
              <a:t>04/04/2019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PERSEE/Collex avril 2019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D51D-4E43-4867-96B6-4FA7A016E9F9}" type="datetime1">
              <a:rPr lang="fr-FR" smtClean="0"/>
              <a:t>04/04/2019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PERSEE/Collex avril 2019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le isocè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162920"/>
            <a:ext cx="3851920" cy="369508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524328" y="6381328"/>
            <a:ext cx="1352944" cy="365760"/>
          </a:xfrm>
        </p:spPr>
        <p:txBody>
          <a:bodyPr/>
          <a:lstStyle/>
          <a:p>
            <a:fld id="{23DD39C4-D875-4435-AE5A-532DBBA9C4CE}" type="datetime1">
              <a:rPr lang="fr-FR" smtClean="0"/>
              <a:t>04/04/2019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2376264" cy="365760"/>
          </a:xfrm>
        </p:spPr>
        <p:txBody>
          <a:bodyPr/>
          <a:lstStyle/>
          <a:p>
            <a:r>
              <a:rPr lang="fr-BE" smtClean="0"/>
              <a:t>PERSEE/Collex avril 2019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148064" y="6381328"/>
            <a:ext cx="648072" cy="365760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18112"/>
          </a:xfrm>
        </p:spPr>
        <p:txBody>
          <a:bodyPr/>
          <a:lstStyle/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63077-9251-438E-8C1D-952B61AEB482}" type="datetime1">
              <a:rPr lang="fr-FR" smtClean="0"/>
              <a:t>04/04/2019</a:t>
            </a:fld>
            <a:endParaRPr lang="fr-BE"/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162920"/>
            <a:ext cx="3851920" cy="3695080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2376264" cy="365760"/>
          </a:xfrm>
        </p:spPr>
        <p:txBody>
          <a:bodyPr/>
          <a:lstStyle/>
          <a:p>
            <a:r>
              <a:rPr lang="fr-BE" smtClean="0"/>
              <a:t>PERSEE/Collex avril 2019</a:t>
            </a:r>
            <a:endParaRPr lang="fr-BE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148064" y="6381328"/>
            <a:ext cx="648072" cy="365760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270012-D3E1-4475-989C-5062DFF4F239}" type="datetime1">
              <a:rPr lang="fr-FR" smtClean="0"/>
              <a:t>04/04/2019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fr-BE" smtClean="0"/>
              <a:t>PERSEE/Collex avril 2019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29F4-6E93-4CAA-8B60-CEC3E6966528}" type="datetime1">
              <a:rPr lang="fr-FR" smtClean="0"/>
              <a:t>04/04/2019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PERSEE/Collex avril 2019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B3FC-BFAB-4F8B-9D1C-BD857112E48A}" type="datetime1">
              <a:rPr lang="fr-FR" smtClean="0"/>
              <a:t>04/04/2019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PERSEE/Collex avril 2019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FB7F-755F-471A-91A8-F9B48807F244}" type="datetime1">
              <a:rPr lang="fr-FR" smtClean="0"/>
              <a:t>04/04/2019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PERSEE/Collex avril 2019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27D1-CFFD-401E-9750-8607170E2C68}" type="datetime1">
              <a:rPr lang="fr-FR" smtClean="0"/>
              <a:t>04/04/2019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PERSEE/Collex avril 2019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C1A1-FB67-4D98-BEA1-37DD6845402D}" type="datetime1">
              <a:rPr lang="fr-FR" smtClean="0"/>
              <a:t>04/04/2019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PERSEE/Collex avril 2019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E0ED979-1A69-4886-AC1E-118B0520A5FD}" type="datetime1">
              <a:rPr lang="fr-FR" smtClean="0"/>
              <a:t>04/04/2019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r-BE" smtClean="0"/>
              <a:t>PERSEE/Collex avril 2019</a:t>
            </a:r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9" r:id="rId3"/>
    <p:sldLayoutId id="2147483795" r:id="rId4"/>
    <p:sldLayoutId id="2147483796" r:id="rId5"/>
    <p:sldLayoutId id="2147483797" r:id="rId6"/>
    <p:sldLayoutId id="2147483798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irdnames.org/" TargetMode="External"/><Relationship Id="rId2" Type="http://schemas.openxmlformats.org/officeDocument/2006/relationships/hyperlink" Target="http://www.marinespecie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dref.fr/" TargetMode="External"/><Relationship Id="rId5" Type="http://schemas.openxmlformats.org/officeDocument/2006/relationships/hyperlink" Target="http://www.ipni.org/" TargetMode="External"/><Relationship Id="rId4" Type="http://schemas.openxmlformats.org/officeDocument/2006/relationships/hyperlink" Target="https://www.fishbase.in/search.ph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bliotheques.mnhn.fr/medias/doc/EXPLOITATION/IFD/MNHN_PO2034/lamarck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908720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/>
              <a:t>Datapoc</a:t>
            </a:r>
            <a:endParaRPr lang="fr-FR" sz="3600" b="1" dirty="0" smtClean="0"/>
          </a:p>
          <a:p>
            <a:endParaRPr lang="fr-FR" sz="2400" dirty="0" smtClean="0"/>
          </a:p>
          <a:p>
            <a:r>
              <a:rPr lang="fr-FR" sz="2400" dirty="0" smtClean="0"/>
              <a:t>Chloé </a:t>
            </a:r>
            <a:r>
              <a:rPr lang="fr-FR" sz="2400" dirty="0" err="1" smtClean="0"/>
              <a:t>Besombes</a:t>
            </a:r>
            <a:r>
              <a:rPr lang="fr-FR" sz="2400" dirty="0" smtClean="0"/>
              <a:t>, Simon </a:t>
            </a:r>
            <a:r>
              <a:rPr lang="fr-FR" sz="2400" dirty="0" err="1" smtClean="0"/>
              <a:t>Chagnoux</a:t>
            </a:r>
            <a:endParaRPr lang="fr-FR" sz="2400" dirty="0" smtClean="0"/>
          </a:p>
          <a:p>
            <a:endParaRPr lang="fr-FR" sz="3200" dirty="0"/>
          </a:p>
          <a:p>
            <a:r>
              <a:rPr lang="fr-FR" sz="3200" dirty="0" smtClean="0"/>
              <a:t>Journées professionnelles </a:t>
            </a:r>
            <a:r>
              <a:rPr lang="fr-FR" sz="3200" dirty="0" err="1" smtClean="0"/>
              <a:t>Collex</a:t>
            </a:r>
            <a:r>
              <a:rPr lang="fr-FR" sz="3200" dirty="0" smtClean="0"/>
              <a:t>-Persée</a:t>
            </a:r>
          </a:p>
          <a:p>
            <a:r>
              <a:rPr lang="fr-FR" sz="3200" dirty="0" smtClean="0"/>
              <a:t>Vendredi 5 avril 2019</a:t>
            </a:r>
            <a:endParaRPr lang="fr-FR" sz="3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CF4668DC-857F-487D-BFFA-8C0CA5037977}" type="slidenum">
              <a:rPr lang="fr-BE" smtClean="0"/>
              <a:t>1</a:t>
            </a:fld>
            <a:endParaRPr lang="fr-BE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87624" y="6381328"/>
            <a:ext cx="2952328" cy="365760"/>
          </a:xfrm>
        </p:spPr>
        <p:txBody>
          <a:bodyPr/>
          <a:lstStyle/>
          <a:p>
            <a:r>
              <a:rPr lang="fr-BE" dirty="0" smtClean="0"/>
              <a:t>Journées </a:t>
            </a:r>
            <a:r>
              <a:rPr lang="fr-BE" dirty="0" err="1" smtClean="0"/>
              <a:t>Collex</a:t>
            </a:r>
            <a:r>
              <a:rPr lang="fr-BE" dirty="0" smtClean="0"/>
              <a:t>-Persée - 5 avril 2019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9354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projet 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187624" y="6381328"/>
            <a:ext cx="2952328" cy="365760"/>
          </a:xfrm>
        </p:spPr>
        <p:txBody>
          <a:bodyPr/>
          <a:lstStyle/>
          <a:p>
            <a:r>
              <a:rPr lang="fr-BE" dirty="0"/>
              <a:t>Journées </a:t>
            </a:r>
            <a:r>
              <a:rPr lang="fr-BE" dirty="0" err="1"/>
              <a:t>Collex</a:t>
            </a:r>
            <a:r>
              <a:rPr lang="fr-BE" dirty="0"/>
              <a:t>-Persée - 5 avril 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10</a:t>
            </a:fld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57200" y="4767058"/>
            <a:ext cx="8229600" cy="1470254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L1 : Jeu de données </a:t>
            </a:r>
            <a:r>
              <a:rPr lang="fr-FR" dirty="0" smtClean="0"/>
              <a:t>structurées</a:t>
            </a:r>
          </a:p>
          <a:p>
            <a:r>
              <a:rPr lang="fr-FR" dirty="0" smtClean="0"/>
              <a:t>L2 : Site et API</a:t>
            </a:r>
          </a:p>
          <a:p>
            <a:r>
              <a:rPr lang="fr-FR" dirty="0" smtClean="0"/>
              <a:t>L3 : Rapport sur les mécanismes</a:t>
            </a:r>
          </a:p>
          <a:p>
            <a:r>
              <a:rPr lang="fr-FR" dirty="0" smtClean="0"/>
              <a:t>L4 : Préconisations pour passage à l’échelle </a:t>
            </a:r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250708" cy="349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43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mécanismes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80320" cy="365760"/>
          </a:xfrm>
        </p:spPr>
        <p:txBody>
          <a:bodyPr/>
          <a:lstStyle/>
          <a:p>
            <a:r>
              <a:rPr lang="fr-BE" dirty="0"/>
              <a:t>Journées </a:t>
            </a:r>
            <a:r>
              <a:rPr lang="fr-BE" dirty="0" err="1"/>
              <a:t>Collex</a:t>
            </a:r>
            <a:r>
              <a:rPr lang="fr-BE" dirty="0"/>
              <a:t>-Persée - 5 avril 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11</a:t>
            </a:fld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r-FR" dirty="0" smtClean="0"/>
              <a:t>100 000 « récolteurs » différents pour 9 millions d’objets</a:t>
            </a:r>
            <a:endParaRPr lang="fr-FR" dirty="0"/>
          </a:p>
          <a:p>
            <a:pPr lvl="0"/>
            <a:r>
              <a:rPr lang="fr-FR" dirty="0" smtClean="0"/>
              <a:t>Unifier les noms de personne même lorsque les présentations sont différentes (« Jean-Baptiste Lamarck », « </a:t>
            </a:r>
            <a:r>
              <a:rPr lang="fr-FR" dirty="0" err="1" smtClean="0"/>
              <a:t>Lam</a:t>
            </a:r>
            <a:r>
              <a:rPr lang="fr-FR" dirty="0" smtClean="0"/>
              <a:t>. », « Lamarck, chevalier de Monet », « Lamarck, JB », « Lamarck », …)</a:t>
            </a:r>
          </a:p>
          <a:p>
            <a:pPr lvl="0"/>
            <a:r>
              <a:rPr lang="fr-FR" dirty="0" smtClean="0"/>
              <a:t>Désambiguïser </a:t>
            </a:r>
            <a:r>
              <a:rPr lang="fr-FR" dirty="0"/>
              <a:t>les homonymes (exemple les « Jussieu »)</a:t>
            </a:r>
          </a:p>
          <a:p>
            <a:r>
              <a:rPr lang="fr-FR" dirty="0"/>
              <a:t>Ces méthodes utiliseront des transformations syntaxiques mais peuvent aussi s’appuyer sur des heuristiques : prise en compte de l’âge de la personne au moment de la récolte, des co-auteurs d’une publication, de la géographie, du domaine de compétence, etc.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6163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site « people of collection »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115616" y="6381328"/>
            <a:ext cx="3024336" cy="365760"/>
          </a:xfrm>
        </p:spPr>
        <p:txBody>
          <a:bodyPr/>
          <a:lstStyle/>
          <a:p>
            <a:r>
              <a:rPr lang="fr-BE" dirty="0"/>
              <a:t>Journées </a:t>
            </a:r>
            <a:r>
              <a:rPr lang="fr-BE" dirty="0" err="1"/>
              <a:t>Collex</a:t>
            </a:r>
            <a:r>
              <a:rPr lang="fr-BE" dirty="0"/>
              <a:t>-Persée - 5 avril 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12</a:t>
            </a:fld>
            <a:endParaRPr lang="fr-BE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"/>
          </p:nvPr>
        </p:nvSpPr>
        <p:spPr>
          <a:xfrm>
            <a:off x="5436096" y="1219200"/>
            <a:ext cx="3250704" cy="5018112"/>
          </a:xfrm>
        </p:spPr>
        <p:txBody>
          <a:bodyPr/>
          <a:lstStyle/>
          <a:p>
            <a:r>
              <a:rPr lang="fr-FR" dirty="0" smtClean="0"/>
              <a:t>Une page pour chaque Naturaliste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774816"/>
            <a:ext cx="10634065" cy="1701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7"/>
          <a:stretch/>
        </p:blipFill>
        <p:spPr bwMode="auto">
          <a:xfrm>
            <a:off x="971600" y="1268760"/>
            <a:ext cx="3747120" cy="529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31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L’accès ouvert au données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187624" y="6381328"/>
            <a:ext cx="2952328" cy="365760"/>
          </a:xfrm>
        </p:spPr>
        <p:txBody>
          <a:bodyPr/>
          <a:lstStyle/>
          <a:p>
            <a:r>
              <a:rPr lang="fr-BE" dirty="0"/>
              <a:t>Journées </a:t>
            </a:r>
            <a:r>
              <a:rPr lang="fr-BE" dirty="0" err="1"/>
              <a:t>Collex</a:t>
            </a:r>
            <a:r>
              <a:rPr lang="fr-BE" dirty="0"/>
              <a:t>-Persée - 5 avril 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13</a:t>
            </a:fld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API ou ressources RDF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44824"/>
            <a:ext cx="5544616" cy="421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508" y="1628800"/>
            <a:ext cx="2741483" cy="186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426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L’évaluation par groupe utilisateurs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115616" y="6381328"/>
            <a:ext cx="3024336" cy="365760"/>
          </a:xfrm>
        </p:spPr>
        <p:txBody>
          <a:bodyPr/>
          <a:lstStyle/>
          <a:p>
            <a:r>
              <a:rPr lang="fr-BE" dirty="0"/>
              <a:t>Journées </a:t>
            </a:r>
            <a:r>
              <a:rPr lang="fr-BE" dirty="0" err="1"/>
              <a:t>Collex</a:t>
            </a:r>
            <a:r>
              <a:rPr lang="fr-BE" dirty="0"/>
              <a:t>-Persée - 5 avril 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14</a:t>
            </a:fld>
            <a:endParaRPr lang="fr-BE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4176440" cy="417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240360" cy="193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149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passage à l’échelle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187624" y="6381328"/>
            <a:ext cx="2952328" cy="365760"/>
          </a:xfrm>
        </p:spPr>
        <p:txBody>
          <a:bodyPr/>
          <a:lstStyle/>
          <a:p>
            <a:r>
              <a:rPr lang="fr-BE" dirty="0"/>
              <a:t>Journées </a:t>
            </a:r>
            <a:r>
              <a:rPr lang="fr-BE" dirty="0" err="1"/>
              <a:t>Collex</a:t>
            </a:r>
            <a:r>
              <a:rPr lang="fr-BE" dirty="0"/>
              <a:t>-Persée - 5 avril 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15</a:t>
            </a:fld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Mécanismes </a:t>
            </a:r>
            <a:r>
              <a:rPr lang="fr-FR" dirty="0" err="1" smtClean="0"/>
              <a:t>scriptés</a:t>
            </a:r>
            <a:r>
              <a:rPr lang="fr-FR" dirty="0" smtClean="0"/>
              <a:t> et </a:t>
            </a:r>
            <a:r>
              <a:rPr lang="fr-FR" dirty="0" err="1" smtClean="0"/>
              <a:t>rejouables</a:t>
            </a:r>
            <a:endParaRPr lang="fr-FR" dirty="0" smtClean="0"/>
          </a:p>
          <a:p>
            <a:r>
              <a:rPr lang="fr-FR" dirty="0" smtClean="0"/>
              <a:t>Estimation de la fiabilité des heuristiques</a:t>
            </a:r>
          </a:p>
          <a:p>
            <a:r>
              <a:rPr lang="fr-FR" dirty="0" smtClean="0"/>
              <a:t>Evaluation du cout humain de validation</a:t>
            </a:r>
          </a:p>
          <a:p>
            <a:r>
              <a:rPr lang="fr-FR" dirty="0" smtClean="0"/>
              <a:t>Mesure de l’impact sur les différents silos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84984"/>
            <a:ext cx="4826099" cy="257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04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Faire évoluer le SI Global de la biodiversité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80320" cy="365760"/>
          </a:xfrm>
        </p:spPr>
        <p:txBody>
          <a:bodyPr/>
          <a:lstStyle/>
          <a:p>
            <a:r>
              <a:rPr lang="fr-BE" dirty="0"/>
              <a:t>Journées </a:t>
            </a:r>
            <a:r>
              <a:rPr lang="fr-BE" dirty="0" err="1"/>
              <a:t>Collex</a:t>
            </a:r>
            <a:r>
              <a:rPr lang="fr-BE" dirty="0"/>
              <a:t>-Persée - 5 avril 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16</a:t>
            </a:fld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1.1 milliard d’occurrences </a:t>
            </a:r>
          </a:p>
          <a:p>
            <a:r>
              <a:rPr lang="fr-FR" dirty="0" smtClean="0"/>
              <a:t>43 421 jeux de données </a:t>
            </a:r>
          </a:p>
          <a:p>
            <a:r>
              <a:rPr lang="fr-FR" dirty="0" smtClean="0"/>
              <a:t>1378 institutions</a:t>
            </a:r>
          </a:p>
          <a:p>
            <a:r>
              <a:rPr lang="fr-FR" dirty="0" smtClean="0"/>
              <a:t>Darwin </a:t>
            </a:r>
            <a:r>
              <a:rPr lang="fr-FR" dirty="0" err="1" smtClean="0"/>
              <a:t>Core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89086"/>
            <a:ext cx="18669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059832" y="3573016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recordedBy</a:t>
            </a:r>
            <a:endParaRPr lang="fr-FR" dirty="0" smtClean="0"/>
          </a:p>
          <a:p>
            <a:r>
              <a:rPr lang="fr-FR" dirty="0" err="1" smtClean="0"/>
              <a:t>georeferencedBy</a:t>
            </a:r>
            <a:endParaRPr lang="fr-FR" dirty="0" smtClean="0"/>
          </a:p>
          <a:p>
            <a:r>
              <a:rPr lang="fr-FR" dirty="0" err="1" smtClean="0"/>
              <a:t>identifiedBy</a:t>
            </a:r>
            <a:endParaRPr lang="fr-FR" dirty="0" smtClean="0"/>
          </a:p>
          <a:p>
            <a:r>
              <a:rPr lang="fr-FR" dirty="0" err="1"/>
              <a:t>scientificNameAuthorship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 err="1" smtClean="0"/>
              <a:t>nameAccordingTo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43"/>
          <a:stretch/>
        </p:blipFill>
        <p:spPr bwMode="auto">
          <a:xfrm>
            <a:off x="5148064" y="1412776"/>
            <a:ext cx="316234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768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712968" cy="990600"/>
          </a:xfrm>
        </p:spPr>
        <p:txBody>
          <a:bodyPr>
            <a:normAutofit fontScale="90000"/>
          </a:bodyPr>
          <a:lstStyle/>
          <a:p>
            <a:r>
              <a:rPr lang="fr-FR" altLang="ja-JP" sz="4400" b="1" dirty="0"/>
              <a:t/>
            </a:r>
            <a:br>
              <a:rPr lang="fr-FR" altLang="ja-JP" sz="4400" b="1" dirty="0"/>
            </a:br>
            <a:r>
              <a:rPr lang="fr-FR" altLang="ja-JP" sz="4400" b="1" dirty="0" smtClean="0"/>
              <a:t/>
            </a:r>
            <a:br>
              <a:rPr lang="fr-FR" altLang="ja-JP" sz="4400" b="1" dirty="0" smtClean="0"/>
            </a:br>
            <a:r>
              <a:rPr lang="fr-FR" altLang="ja-JP" sz="4400" b="1" dirty="0" smtClean="0"/>
              <a:t/>
            </a:r>
            <a:br>
              <a:rPr lang="fr-FR" altLang="ja-JP" sz="4400" b="1" dirty="0" smtClean="0"/>
            </a:br>
            <a:r>
              <a:rPr lang="fr-FR" altLang="ja-JP" sz="4400" b="1" dirty="0"/>
              <a:t/>
            </a:r>
            <a:br>
              <a:rPr lang="fr-FR" altLang="ja-JP" sz="4400" b="1" dirty="0"/>
            </a:br>
            <a:r>
              <a:rPr lang="fr-FR" altLang="ja-JP" sz="4400" b="1" dirty="0" smtClean="0"/>
              <a:t/>
            </a:r>
            <a:br>
              <a:rPr lang="fr-FR" altLang="ja-JP" sz="4400" b="1" dirty="0" smtClean="0"/>
            </a:br>
            <a:r>
              <a:rPr lang="fr-FR" altLang="ja-JP" sz="4000" spc="-100" dirty="0" smtClean="0"/>
              <a:t>Merci pour votre attention</a:t>
            </a:r>
            <a:endParaRPr lang="fr-FR" sz="4000" b="1" spc="-1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80320" cy="365760"/>
          </a:xfrm>
        </p:spPr>
        <p:txBody>
          <a:bodyPr/>
          <a:lstStyle/>
          <a:p>
            <a:r>
              <a:rPr lang="fr-BE" dirty="0"/>
              <a:t>Journées </a:t>
            </a:r>
            <a:r>
              <a:rPr lang="fr-BE" dirty="0" err="1"/>
              <a:t>Collex</a:t>
            </a:r>
            <a:r>
              <a:rPr lang="fr-BE" dirty="0"/>
              <a:t>-Persée - 5 avril 2019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2800" dirty="0" err="1" smtClean="0"/>
              <a:t>chloe.besombes</a:t>
            </a:r>
            <a:r>
              <a:rPr lang="fr-FR" sz="2800" dirty="0" smtClean="0"/>
              <a:t> at mnhn.fr</a:t>
            </a:r>
          </a:p>
          <a:p>
            <a:r>
              <a:rPr lang="fr-FR" sz="2800" dirty="0" err="1" smtClean="0"/>
              <a:t>simon.chagnoux</a:t>
            </a:r>
            <a:r>
              <a:rPr lang="fr-FR" sz="2800" dirty="0" smtClean="0"/>
              <a:t> at mnhn.fr</a:t>
            </a:r>
          </a:p>
          <a:p>
            <a:pPr marL="0" indent="0">
              <a:buNone/>
            </a:pPr>
            <a:endParaRPr lang="fr-FR" sz="2800" dirty="0" smtClean="0"/>
          </a:p>
          <a:p>
            <a:endParaRPr lang="fr-FR" sz="2800" dirty="0" smtClean="0"/>
          </a:p>
          <a:p>
            <a:endParaRPr lang="fr-FR" dirty="0"/>
          </a:p>
        </p:txBody>
      </p:sp>
      <p:pic>
        <p:nvPicPr>
          <p:cNvPr id="7" name="Picture 2" descr="C:\Users\schagnoux\AppData\Local\Microsoft\Windows\Temporary Internet Files\Content.IE5\VCQQF6GF\MC90039746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2682240"/>
            <a:ext cx="2435006" cy="355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21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67280"/>
            <a:ext cx="8219256" cy="136152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L’économie de la recherche en taxonomie à partir des collections naturalistes</a:t>
            </a:r>
            <a:br>
              <a:rPr lang="fr-FR" dirty="0" smtClean="0"/>
            </a:br>
            <a:endParaRPr lang="fr-FR" b="1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80320" cy="36576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Journées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Collex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-Persée - 5 avril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68DC-857F-487D-BFFA-8C0CA5037977}" type="slidenum">
              <a:rPr kumimoji="0" lang="fr-BE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BE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2331"/>
            <a:ext cx="5544616" cy="421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22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95406"/>
          </a:xfrm>
        </p:spPr>
        <p:txBody>
          <a:bodyPr>
            <a:normAutofit/>
          </a:bodyPr>
          <a:lstStyle/>
          <a:p>
            <a:r>
              <a:rPr lang="fr-FR" dirty="0" smtClean="0"/>
              <a:t>La cartographie</a:t>
            </a:r>
            <a:endParaRPr lang="fr-FR" b="1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80320" cy="365760"/>
          </a:xfrm>
        </p:spPr>
        <p:txBody>
          <a:bodyPr/>
          <a:lstStyle/>
          <a:p>
            <a:r>
              <a:rPr lang="fr-BE" dirty="0"/>
              <a:t>Journées </a:t>
            </a:r>
            <a:r>
              <a:rPr lang="fr-BE" dirty="0" err="1"/>
              <a:t>Collex</a:t>
            </a:r>
            <a:r>
              <a:rPr lang="fr-BE" dirty="0"/>
              <a:t>-Persée - 5 avril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520912" y="1629811"/>
            <a:ext cx="3995192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Collections de spécimens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364088" y="1394193"/>
            <a:ext cx="2880320" cy="25853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Bibliothèques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76000" y="4357613"/>
            <a:ext cx="3237230" cy="147732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Publications scientifiques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572000" y="4348848"/>
            <a:ext cx="1764196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Observations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480212" y="4357613"/>
            <a:ext cx="2052228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Listes nationales</a:t>
            </a:r>
          </a:p>
          <a:p>
            <a:r>
              <a:rPr lang="fr-FR" dirty="0" smtClean="0"/>
              <a:t>Référentiels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96167" y="1932802"/>
            <a:ext cx="1412540" cy="6155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 smtClean="0"/>
              <a:t>Herbier</a:t>
            </a:r>
            <a:endParaRPr lang="fr-FR" dirty="0"/>
          </a:p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361107" y="1943153"/>
            <a:ext cx="1412540" cy="6155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 smtClean="0"/>
              <a:t>Myriapodes</a:t>
            </a:r>
            <a:endParaRPr lang="fr-FR" dirty="0"/>
          </a:p>
          <a:p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92347" y="2705064"/>
            <a:ext cx="1412540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 smtClean="0"/>
              <a:t>Mammifères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361107" y="3208146"/>
            <a:ext cx="1412540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 smtClean="0"/>
              <a:t>Géologie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2361107" y="2743996"/>
            <a:ext cx="1412540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dirty="0" smtClean="0"/>
              <a:t>Ichtyologie 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692347" y="3256120"/>
            <a:ext cx="41292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1484435" y="3212603"/>
            <a:ext cx="41292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5683932" y="1763525"/>
            <a:ext cx="1160512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chemeClr val="accent2"/>
                </a:solidFill>
              </a:rPr>
              <a:t>Sudoc-SiGB</a:t>
            </a:r>
            <a:endParaRPr lang="fr-FR" sz="2400" dirty="0" smtClean="0">
              <a:solidFill>
                <a:schemeClr val="accent2"/>
              </a:solidFill>
            </a:endParaRP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6948264" y="1763525"/>
            <a:ext cx="1160512" cy="5539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accent2"/>
                </a:solidFill>
              </a:rPr>
              <a:t>Calames</a:t>
            </a:r>
            <a:endParaRPr lang="fr-FR" sz="1200" dirty="0" smtClean="0"/>
          </a:p>
          <a:p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6948264" y="3120270"/>
            <a:ext cx="1160512" cy="5539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accent2"/>
                </a:solidFill>
              </a:rPr>
              <a:t>HAL- Muséum</a:t>
            </a:r>
            <a:endParaRPr lang="fr-FR" sz="1200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49080" y="3652424"/>
            <a:ext cx="3490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Gouvernance: Direction des collections naturalistes (DGD-C)</a:t>
            </a:r>
            <a:endParaRPr lang="fr-FR" sz="1000" dirty="0"/>
          </a:p>
        </p:txBody>
      </p:sp>
      <p:sp>
        <p:nvSpPr>
          <p:cNvPr id="25" name="ZoneTexte 24"/>
          <p:cNvSpPr txBox="1"/>
          <p:nvPr/>
        </p:nvSpPr>
        <p:spPr>
          <a:xfrm>
            <a:off x="586171" y="5614558"/>
            <a:ext cx="3616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Gouvernance: Service des Publications scientifiques (DGD-MJZ) </a:t>
            </a:r>
            <a:endParaRPr lang="fr-FR" sz="1000" dirty="0"/>
          </a:p>
        </p:txBody>
      </p:sp>
      <p:sp>
        <p:nvSpPr>
          <p:cNvPr id="26" name="ZoneTexte 25"/>
          <p:cNvSpPr txBox="1"/>
          <p:nvPr/>
        </p:nvSpPr>
        <p:spPr>
          <a:xfrm>
            <a:off x="5364088" y="3717906"/>
            <a:ext cx="3490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Gouvernance: Direction des bibliothèques (DGD-C)</a:t>
            </a:r>
            <a:endParaRPr lang="fr-FR" sz="1000" dirty="0"/>
          </a:p>
        </p:txBody>
      </p:sp>
      <p:sp>
        <p:nvSpPr>
          <p:cNvPr id="27" name="ZoneTexte 26"/>
          <p:cNvSpPr txBox="1"/>
          <p:nvPr/>
        </p:nvSpPr>
        <p:spPr>
          <a:xfrm>
            <a:off x="4861628" y="5575665"/>
            <a:ext cx="3490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Gouvernance: Inventaire national du patrimoine naturel (INPN)</a:t>
            </a:r>
            <a:endParaRPr lang="fr-FR" sz="1000" dirty="0"/>
          </a:p>
        </p:txBody>
      </p:sp>
      <p:sp>
        <p:nvSpPr>
          <p:cNvPr id="28" name="ZoneTexte 27"/>
          <p:cNvSpPr txBox="1"/>
          <p:nvPr/>
        </p:nvSpPr>
        <p:spPr>
          <a:xfrm>
            <a:off x="6996100" y="2440747"/>
            <a:ext cx="528228" cy="5539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200" dirty="0" smtClean="0"/>
          </a:p>
          <a:p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7597171" y="2440747"/>
            <a:ext cx="528228" cy="5539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2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169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cartographie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80320" cy="365760"/>
          </a:xfrm>
        </p:spPr>
        <p:txBody>
          <a:bodyPr/>
          <a:lstStyle/>
          <a:p>
            <a:r>
              <a:rPr lang="fr-BE" dirty="0"/>
              <a:t>Journées </a:t>
            </a:r>
            <a:r>
              <a:rPr lang="fr-BE" dirty="0" err="1"/>
              <a:t>Collex</a:t>
            </a:r>
            <a:r>
              <a:rPr lang="fr-BE" dirty="0"/>
              <a:t>-Persée - 5 avril 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/>
          </a:p>
        </p:txBody>
      </p:sp>
      <p:sp>
        <p:nvSpPr>
          <p:cNvPr id="14" name="Rectangle 13"/>
          <p:cNvSpPr/>
          <p:nvPr/>
        </p:nvSpPr>
        <p:spPr>
          <a:xfrm>
            <a:off x="457200" y="1556792"/>
            <a:ext cx="82296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fr-FR" sz="2600" dirty="0" smtClean="0"/>
              <a:t>Types de données </a:t>
            </a:r>
            <a:r>
              <a:rPr lang="fr-FR" sz="2600" dirty="0"/>
              <a:t>communes </a:t>
            </a:r>
            <a:r>
              <a:rPr lang="fr-FR" sz="2000" dirty="0" smtClean="0"/>
              <a:t>(noms </a:t>
            </a:r>
            <a:r>
              <a:rPr lang="fr-FR" sz="2000" dirty="0"/>
              <a:t>scientifiques des </a:t>
            </a:r>
            <a:r>
              <a:rPr lang="fr-FR" sz="2000" dirty="0" smtClean="0"/>
              <a:t>espèces, noms </a:t>
            </a:r>
            <a:r>
              <a:rPr lang="fr-FR" sz="2000" dirty="0"/>
              <a:t>de </a:t>
            </a:r>
            <a:r>
              <a:rPr lang="fr-FR" sz="2000" dirty="0" smtClean="0"/>
              <a:t>personnes, localisation géographique, dates)</a:t>
            </a:r>
            <a:endParaRPr lang="fr-FR" sz="2600" dirty="0" smtClean="0"/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fr-FR" sz="2600" dirty="0"/>
              <a:t>P</a:t>
            </a:r>
            <a:r>
              <a:rPr lang="fr-FR" sz="2600" dirty="0" smtClean="0"/>
              <a:t>ratiques de production et de normalisation hétérogènes 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fr-FR" sz="2600" dirty="0" smtClean="0"/>
              <a:t>Des silos étanches entre eux mais ouverts sur des outils nationaux ou internationaux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lang="fr-FR" sz="260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2" y="3789265"/>
            <a:ext cx="2416967" cy="257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55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référentiels au MNHN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80320" cy="365760"/>
          </a:xfrm>
        </p:spPr>
        <p:txBody>
          <a:bodyPr/>
          <a:lstStyle/>
          <a:p>
            <a:r>
              <a:rPr lang="fr-BE" dirty="0"/>
              <a:t>Journées </a:t>
            </a:r>
            <a:r>
              <a:rPr lang="fr-BE" dirty="0" err="1"/>
              <a:t>Collex</a:t>
            </a:r>
            <a:r>
              <a:rPr lang="fr-BE" dirty="0"/>
              <a:t>-Persée - 5 avril 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318356" y="1272010"/>
            <a:ext cx="850728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fr-FR" sz="2600" dirty="0"/>
              <a:t>Publié par le MNHN: </a:t>
            </a:r>
            <a:r>
              <a:rPr lang="fr-FR" sz="2600" dirty="0" err="1" smtClean="0"/>
              <a:t>Taxref</a:t>
            </a:r>
            <a:endParaRPr lang="fr-FR" sz="2600" dirty="0" smtClean="0"/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fr-FR" sz="2000" dirty="0">
                <a:hlinkClick r:id="rId2"/>
              </a:rPr>
              <a:t>https://inpn.mnhn.fr/programme/referentiel-taxonomique-taxref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76000"/>
            </a:pPr>
            <a:endParaRPr lang="fr-FR" sz="2600" dirty="0" smtClean="0"/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fr-FR" sz="2600" dirty="0" smtClean="0"/>
              <a:t>Alimentés (exemples):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fr-FR" dirty="0" smtClean="0">
                <a:hlinkClick r:id="rId2"/>
              </a:rPr>
              <a:t>http</a:t>
            </a:r>
            <a:r>
              <a:rPr lang="fr-FR" dirty="0">
                <a:hlinkClick r:id="rId2"/>
              </a:rPr>
              <a:t>://</a:t>
            </a:r>
            <a:r>
              <a:rPr lang="fr-FR" dirty="0" smtClean="0">
                <a:hlinkClick r:id="rId2"/>
              </a:rPr>
              <a:t>www.marinespecies.org/</a:t>
            </a:r>
            <a:endParaRPr lang="fr-FR" dirty="0" smtClean="0"/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fr-FR" dirty="0" smtClean="0">
                <a:hlinkClick r:id="rId3"/>
              </a:rPr>
              <a:t>https</a:t>
            </a:r>
            <a:r>
              <a:rPr lang="fr-FR" dirty="0">
                <a:hlinkClick r:id="rId3"/>
              </a:rPr>
              <a:t>://</a:t>
            </a:r>
            <a:r>
              <a:rPr lang="fr-FR" dirty="0" smtClean="0">
                <a:hlinkClick r:id="rId3"/>
              </a:rPr>
              <a:t>www.worldbirdnames.org/</a:t>
            </a:r>
            <a:endParaRPr lang="fr-FR" dirty="0" smtClean="0"/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fr-FR" dirty="0">
                <a:hlinkClick r:id="rId4"/>
              </a:rPr>
              <a:t>https://</a:t>
            </a:r>
            <a:r>
              <a:rPr lang="fr-FR" dirty="0" smtClean="0">
                <a:hlinkClick r:id="rId4"/>
              </a:rPr>
              <a:t>www.fishbase.in/search.php</a:t>
            </a:r>
            <a:endParaRPr lang="fr-FR" dirty="0" smtClean="0"/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fr-FR" dirty="0">
                <a:hlinkClick r:id="rId5"/>
              </a:rPr>
              <a:t>http://</a:t>
            </a:r>
            <a:r>
              <a:rPr lang="fr-FR" dirty="0" smtClean="0">
                <a:hlinkClick r:id="rId5"/>
              </a:rPr>
              <a:t>www.ipni.org/</a:t>
            </a:r>
            <a:endParaRPr lang="fr-FR" dirty="0" smtClean="0"/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fr-FR" dirty="0">
                <a:hlinkClick r:id="rId6"/>
              </a:rPr>
              <a:t>https://www.idref.fr</a:t>
            </a:r>
            <a:r>
              <a:rPr lang="fr-FR" dirty="0" smtClean="0">
                <a:hlinkClick r:id="rId6"/>
              </a:rPr>
              <a:t>/</a:t>
            </a:r>
            <a:endParaRPr lang="fr-FR" dirty="0" smtClean="0"/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fr-FR" dirty="0" smtClean="0"/>
              <a:t>……..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lang="fr-FR" sz="2600" dirty="0"/>
          </a:p>
          <a:p>
            <a:endParaRPr lang="fr-FR" sz="2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039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23628"/>
            <a:ext cx="4000500" cy="44577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fr-FR" dirty="0" smtClean="0"/>
              <a:t>Le pivot: les personnes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2880320" cy="365760"/>
          </a:xfrm>
        </p:spPr>
        <p:txBody>
          <a:bodyPr/>
          <a:lstStyle/>
          <a:p>
            <a:r>
              <a:rPr lang="fr-BE" dirty="0"/>
              <a:t>Journées </a:t>
            </a:r>
            <a:r>
              <a:rPr lang="fr-BE" dirty="0" err="1"/>
              <a:t>Collex</a:t>
            </a:r>
            <a:r>
              <a:rPr lang="fr-BE" dirty="0"/>
              <a:t>-Persée - 5 avril 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6</a:t>
            </a:fld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251520" y="1219200"/>
            <a:ext cx="8435280" cy="5018112"/>
          </a:xfrm>
        </p:spPr>
        <p:txBody>
          <a:bodyPr/>
          <a:lstStyle/>
          <a:p>
            <a:r>
              <a:rPr lang="fr-FR" dirty="0"/>
              <a:t>P</a:t>
            </a:r>
            <a:r>
              <a:rPr lang="fr-FR" dirty="0" smtClean="0"/>
              <a:t>résentes dans tous les systèmes d’informations</a:t>
            </a:r>
          </a:p>
          <a:p>
            <a:endParaRPr lang="fr-FR" dirty="0" smtClean="0"/>
          </a:p>
          <a:p>
            <a:r>
              <a:rPr lang="fr-FR" dirty="0" smtClean="0"/>
              <a:t>Stables par rapport à d’autres types de données structurées dans des référentiels</a:t>
            </a:r>
          </a:p>
          <a:p>
            <a:endParaRPr lang="fr-FR" dirty="0" smtClean="0"/>
          </a:p>
          <a:p>
            <a:r>
              <a:rPr lang="fr-FR" dirty="0" smtClean="0"/>
              <a:t>Hétérogènes selon les bases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768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14536"/>
          </a:xfrm>
        </p:spPr>
        <p:txBody>
          <a:bodyPr/>
          <a:lstStyle/>
          <a:p>
            <a:r>
              <a:rPr lang="fr-FR" dirty="0" smtClean="0"/>
              <a:t>Les personnes dans les bases MNHN 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827584" y="6381328"/>
            <a:ext cx="3312368" cy="36576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Journées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Collex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-Persée - 5 avril 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68DC-857F-487D-BFFA-8C0CA5037977}" type="slidenum">
              <a:rPr kumimoji="0" lang="fr-BE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BE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772816"/>
            <a:ext cx="2527420" cy="11421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rgbClr val="C00000"/>
                </a:solidFill>
              </a:rPr>
              <a:t>Base de données de spécimens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Pas d’identifiants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672" y="3057927"/>
            <a:ext cx="2527420" cy="121559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57200" y="4507307"/>
            <a:ext cx="2527420" cy="11421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147156" y="2053112"/>
            <a:ext cx="2527420" cy="114212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07967" y="4636078"/>
            <a:ext cx="253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Publications scientifiques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31096" y="4969696"/>
            <a:ext cx="2069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sz="1400" dirty="0" err="1">
                <a:solidFill>
                  <a:schemeClr val="accent6">
                    <a:lumMod val="50000"/>
                  </a:schemeClr>
                </a:solidFill>
              </a:rPr>
              <a:t>ScopusID</a:t>
            </a:r>
            <a:r>
              <a:rPr lang="fr-FR" sz="1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fr-FR" sz="1400" dirty="0" err="1">
                <a:solidFill>
                  <a:schemeClr val="accent6">
                    <a:lumMod val="50000"/>
                  </a:schemeClr>
                </a:solidFill>
              </a:rPr>
              <a:t>ResearcherID</a:t>
            </a:r>
            <a:r>
              <a:rPr lang="fr-FR" sz="1400" dirty="0">
                <a:solidFill>
                  <a:schemeClr val="accent6">
                    <a:lumMod val="50000"/>
                  </a:schemeClr>
                </a:solidFill>
              </a:rPr>
              <a:t>, VIAF ou </a:t>
            </a:r>
            <a:r>
              <a:rPr lang="fr-FR" sz="1400" dirty="0" smtClean="0">
                <a:solidFill>
                  <a:schemeClr val="accent6">
                    <a:lumMod val="50000"/>
                  </a:schemeClr>
                </a:solidFill>
              </a:rPr>
              <a:t>ORCID…</a:t>
            </a:r>
            <a:endParaRPr lang="fr-FR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00516" y="3131389"/>
            <a:ext cx="2130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Bibliothèques</a:t>
            </a:r>
          </a:p>
          <a:p>
            <a:endParaRPr lang="fr-FR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ISNI, ORCID,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Idref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IdHAL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…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517841" y="2208059"/>
            <a:ext cx="2130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INPN</a:t>
            </a:r>
          </a:p>
          <a:p>
            <a:endParaRPr lang="fr-FR" dirty="0">
              <a:solidFill>
                <a:srgbClr val="92D050"/>
              </a:solidFill>
            </a:endParaRPr>
          </a:p>
          <a:p>
            <a:r>
              <a:rPr lang="fr-FR" dirty="0" smtClean="0">
                <a:solidFill>
                  <a:srgbClr val="92D050"/>
                </a:solidFill>
              </a:rPr>
              <a:t>Pas d’identifiants</a:t>
            </a:r>
            <a:endParaRPr lang="fr-FR" dirty="0">
              <a:solidFill>
                <a:srgbClr val="92D05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34" y="1848470"/>
            <a:ext cx="2746198" cy="380096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457739" y="5649436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hlinkClick r:id="rId4"/>
              </a:rPr>
              <a:t>PO2034 </a:t>
            </a:r>
            <a:r>
              <a:rPr lang="fr-FR" sz="1000" dirty="0" smtClean="0"/>
              <a:t>– Bibliothèques du </a:t>
            </a:r>
            <a:r>
              <a:rPr lang="fr-FR" sz="1000" dirty="0"/>
              <a:t>MNHN </a:t>
            </a:r>
          </a:p>
        </p:txBody>
      </p:sp>
    </p:spTree>
    <p:extLst>
      <p:ext uri="{BB962C8B-B14F-4D97-AF65-F5344CB8AC3E}">
        <p14:creationId xmlns:p14="http://schemas.microsoft.com/office/powerpoint/2010/main" val="15374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22291"/>
            <a:ext cx="5500253" cy="4131833"/>
          </a:xfr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corpus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827584" y="6381328"/>
            <a:ext cx="3312368" cy="365760"/>
          </a:xfrm>
        </p:spPr>
        <p:txBody>
          <a:bodyPr/>
          <a:lstStyle/>
          <a:p>
            <a:r>
              <a:rPr lang="fr-BE" dirty="0"/>
              <a:t>Journées </a:t>
            </a:r>
            <a:r>
              <a:rPr lang="fr-BE" dirty="0" err="1"/>
              <a:t>Collex</a:t>
            </a:r>
            <a:r>
              <a:rPr lang="fr-BE" dirty="0"/>
              <a:t>-Persée - 5 avril 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8</a:t>
            </a:fld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811687" y="1413155"/>
            <a:ext cx="612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fr-FR" sz="2600" dirty="0" smtClean="0"/>
              <a:t>467 noms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fr-FR" sz="2600" dirty="0" smtClean="0"/>
              <a:t>Taxonomistes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fr-FR" sz="2600" dirty="0" smtClean="0"/>
              <a:t>XVII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– XXI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21762" y="5278707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Du jardin au Muséum : en 516 </a:t>
            </a:r>
            <a:r>
              <a:rPr lang="fr-FR" i="1" dirty="0" smtClean="0"/>
              <a:t>biographies</a:t>
            </a:r>
            <a:r>
              <a:rPr lang="fr-FR" dirty="0" smtClean="0"/>
              <a:t>, Philippe </a:t>
            </a:r>
            <a:r>
              <a:rPr lang="fr-FR" dirty="0" err="1"/>
              <a:t>Jaussaud</a:t>
            </a:r>
            <a:r>
              <a:rPr lang="fr-FR" dirty="0"/>
              <a:t> &amp; </a:t>
            </a:r>
            <a:r>
              <a:rPr lang="fr-FR" dirty="0" smtClean="0"/>
              <a:t>Edouard-Raoul, Publications du Muséum national d’Histoire naturelle, 2004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331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Représentation du corpus dans </a:t>
            </a:r>
            <a:r>
              <a:rPr lang="fr-FR" dirty="0" err="1"/>
              <a:t>I</a:t>
            </a:r>
            <a:r>
              <a:rPr lang="fr-FR" dirty="0" err="1" smtClean="0"/>
              <a:t>dref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043608" y="6381328"/>
            <a:ext cx="3096344" cy="365760"/>
          </a:xfrm>
        </p:spPr>
        <p:txBody>
          <a:bodyPr/>
          <a:lstStyle/>
          <a:p>
            <a:r>
              <a:rPr lang="fr-BE" dirty="0"/>
              <a:t>Journées </a:t>
            </a:r>
            <a:r>
              <a:rPr lang="fr-BE" dirty="0" err="1"/>
              <a:t>Collex</a:t>
            </a:r>
            <a:r>
              <a:rPr lang="fr-BE" dirty="0"/>
              <a:t>-Persée - 5 avril 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Premier travail d’alignement en collaboration avec l’</a:t>
            </a:r>
            <a:r>
              <a:rPr lang="fr-FR" dirty="0" err="1" smtClean="0"/>
              <a:t>Abes</a:t>
            </a:r>
            <a:endParaRPr lang="fr-FR" dirty="0" smtClean="0"/>
          </a:p>
          <a:p>
            <a:r>
              <a:rPr lang="fr-FR" dirty="0" smtClean="0"/>
              <a:t>85% de taux de couverture dans </a:t>
            </a:r>
            <a:r>
              <a:rPr lang="fr-FR" dirty="0" err="1" smtClean="0"/>
              <a:t>IdRef</a:t>
            </a:r>
            <a:r>
              <a:rPr lang="fr-FR" dirty="0" smtClean="0"/>
              <a:t> </a:t>
            </a:r>
          </a:p>
          <a:p>
            <a:r>
              <a:rPr lang="fr-FR" dirty="0" smtClean="0"/>
              <a:t>Ouverture d’un chantier qualité des données sur le corpus</a:t>
            </a:r>
          </a:p>
          <a:p>
            <a:pPr lvl="1"/>
            <a:r>
              <a:rPr lang="fr-FR" dirty="0" smtClean="0"/>
              <a:t>Autorités</a:t>
            </a:r>
          </a:p>
          <a:p>
            <a:pPr lvl="1"/>
            <a:r>
              <a:rPr lang="fr-FR" dirty="0" smtClean="0"/>
              <a:t>Liens aux notices bibliographiques</a:t>
            </a:r>
          </a:p>
          <a:p>
            <a:pPr lvl="1"/>
            <a:r>
              <a:rPr lang="fr-FR" dirty="0" smtClean="0"/>
              <a:t>Recherche des 15% restants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532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5396</TotalTime>
  <Words>603</Words>
  <Application>Microsoft Office PowerPoint</Application>
  <PresentationFormat>Affichage à l'écran (4:3)</PresentationFormat>
  <Paragraphs>173</Paragraphs>
  <Slides>17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Origine</vt:lpstr>
      <vt:lpstr>Présentation PowerPoint</vt:lpstr>
      <vt:lpstr>L’économie de la recherche en taxonomie à partir des collections naturalistes </vt:lpstr>
      <vt:lpstr>La cartographie</vt:lpstr>
      <vt:lpstr>La cartographie</vt:lpstr>
      <vt:lpstr>Les référentiels au MNHN</vt:lpstr>
      <vt:lpstr>Le pivot: les personnes </vt:lpstr>
      <vt:lpstr>Les personnes dans les bases MNHN </vt:lpstr>
      <vt:lpstr>Le corpus</vt:lpstr>
      <vt:lpstr>Représentation du corpus dans Idref</vt:lpstr>
      <vt:lpstr>Le projet </vt:lpstr>
      <vt:lpstr>Les mécanismes</vt:lpstr>
      <vt:lpstr>Le site « people of collection »</vt:lpstr>
      <vt:lpstr>L’accès ouvert au données</vt:lpstr>
      <vt:lpstr>L’évaluation par groupe utilisateurs</vt:lpstr>
      <vt:lpstr>Le passage à l’échelle</vt:lpstr>
      <vt:lpstr>Faire évoluer le SI Global de la biodiversité</vt:lpstr>
      <vt:lpstr>     Merci pour votre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Colexpo</dc:title>
  <dc:creator>Simon CHAGNOUX</dc:creator>
  <cp:lastModifiedBy>Simon CHAGNOUX</cp:lastModifiedBy>
  <cp:revision>293</cp:revision>
  <dcterms:created xsi:type="dcterms:W3CDTF">2013-02-12T08:03:55Z</dcterms:created>
  <dcterms:modified xsi:type="dcterms:W3CDTF">2019-04-04T07:54:26Z</dcterms:modified>
</cp:coreProperties>
</file>