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le Tuil" initials="" lastIdx="2" clrIdx="0"/>
  <p:cmAuthor id="1" name="Hélène Bégni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9"/>
    <p:restoredTop sz="94643"/>
  </p:normalViewPr>
  <p:slideViewPr>
    <p:cSldViewPr snapToGrid="0">
      <p:cViewPr varScale="1">
        <p:scale>
          <a:sx n="90" d="100"/>
          <a:sy n="90" d="100"/>
        </p:scale>
        <p:origin x="9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3T06:41:31.849" idx="1">
    <p:pos x="6000" y="0"/>
    <p:text>ok. On peut aussi faire une seule diapo avec l'enchainement des trois gazettiers. Qu'en penses-tu ?</p:text>
  </p:cm>
  <p:cm authorId="0" dt="2019-04-03T11:31:39.900" idx="1">
    <p:pos x="6000" y="0"/>
    <p:text>Dia qui peut sauter en fonction du nombre de dias dont tu as besoin. Je ne la trouve pas très utile finalement.</p:text>
  </p:cm>
  <p:cm authorId="0" dt="2019-04-03T11:31:39.900" idx="2">
    <p:pos x="6000" y="0"/>
    <p:text>Je garde  uniquement cette dia comme elle est dans l'introduction. Pour l'historique, j'utilise la dia que tu as commencé à élaborer en mettant à jour les entrées.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e3e8d3db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5e3e8d3d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e3e8d3db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55e3e8d3db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5e3e8d3db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55e3e8d3d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e3e8d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e3e8d3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5e3e8d3d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5e3e8d3db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55e3e8d3db_2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0e5d2de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0e5d2de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e3e8d3db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55e3e8d3db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55e3e8d3db_2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5e3e8d3d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5e3e8d3d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735518" y="1196752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fr" sz="3959" b="1"/>
              <a:t>Polygraphie et référentiels multilingues</a:t>
            </a:r>
            <a:br>
              <a:rPr lang="fr" sz="3959"/>
            </a:br>
            <a:endParaRPr sz="3959"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1487068" y="266674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" b="1"/>
              <a:t>Le cas du projet Cairmod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" b="1"/>
              <a:t>Bulle Tuil-Leonetti (InVisu) et Hélène Bégnis (Persée)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" sz="2400" i="1"/>
              <a:t>Journées professionnelles CollEx-Persée</a:t>
            </a:r>
            <a:endParaRPr sz="24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fr" sz="2400" i="1"/>
              <a:t>4 et 5 avril 2019, BNF, Paris</a:t>
            </a:r>
            <a:endParaRPr sz="2400" i="1"/>
          </a:p>
        </p:txBody>
      </p:sp>
      <p:pic>
        <p:nvPicPr>
          <p:cNvPr id="131" name="Google Shape;131;p25" descr="Résultat de recherche d'images pour &quot;logo invisu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743" y="5833789"/>
            <a:ext cx="670269" cy="65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3439" y="5827275"/>
            <a:ext cx="750094" cy="66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9757" y="5803230"/>
            <a:ext cx="656272" cy="7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0963" y="5844450"/>
            <a:ext cx="1556270" cy="6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38" y="76200"/>
            <a:ext cx="8930725" cy="63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250" y="6530200"/>
            <a:ext cx="1502758" cy="2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/>
          <p:nvPr/>
        </p:nvSpPr>
        <p:spPr>
          <a:xfrm>
            <a:off x="3961725" y="2791225"/>
            <a:ext cx="5075700" cy="30486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 l="4314" r="10430"/>
          <a:stretch/>
        </p:blipFill>
        <p:spPr>
          <a:xfrm>
            <a:off x="-417" y="260648"/>
            <a:ext cx="9013413" cy="655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337" y="0"/>
            <a:ext cx="1440000" cy="14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4698089" y="-94123"/>
            <a:ext cx="4248600" cy="6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Complexe de Qalawun /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 مدرسة,قبة وبيمارستان قلاون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 b="1"/>
              <a:t>Les variantes :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البيمارستان المنصوري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 المدرسة المنصورية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Gama Kalaoun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gama Kalaoûn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gâmaʼ soultân Qalâoun Mouristân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hôpital, madrasa et mausolée Kalaoun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maristân, mosquée et tombeau du sultan Kalaoun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moristan, mosquée et tombeau de Qalaoun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mosque, mausoleum and māristān of al-Manṣūr Qalā’ūn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mosquée de Qalaoum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Sultan-Kalaoon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" sz="1800"/>
              <a:t>tombeau, bimaristân et madrasa de Qalaoûn</a:t>
            </a: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73" y="241557"/>
            <a:ext cx="3903963" cy="52261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107504" y="5660684"/>
            <a:ext cx="47526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Photographie - </a:t>
            </a:r>
            <a:r>
              <a:rPr lang="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Mosquée de Kalaoun vue de la cour du Kadi</a:t>
            </a:r>
            <a:r>
              <a:rPr lang="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XIIIe siècle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Facchinelli, Beniamino (8 juillet 1839 - 29 novembre 1895)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Bibliothèque de L’INHA, collections  Jacques Doucet (Paris)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Archives 067, 15, 08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875" y="3234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850" y="3546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050" y="32347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98400" y="1448925"/>
            <a:ext cx="2865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Référentiel toponymique recensant 600 monuments classés du Caire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Source : les Bulletins du Comité de conservation des monuments de l'art arabe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Diffusion : gazetier hébergé par Huma-Num. La Perséide Athar diffuse le corpus numérisé et la liste des monuments.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Alignements : GEONAMES, VIAF, Wikidata, DBPEDIA, Archnet, Getty, Rameau, data.bnf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0"/>
          <p:cNvSpPr txBox="1"/>
          <p:nvPr/>
        </p:nvSpPr>
        <p:spPr>
          <a:xfrm>
            <a:off x="98400" y="1064688"/>
            <a:ext cx="232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</a:rPr>
              <a:t>Le Cairo Gazetteer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3313800" y="1064700"/>
            <a:ext cx="2396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</a:rPr>
              <a:t>Le Gazetier d’Alger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5985725" y="1064700"/>
            <a:ext cx="3126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chemeClr val="dk1"/>
                </a:solidFill>
              </a:rPr>
              <a:t>Le Modern Cairo Gazetteer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3313800" y="1528625"/>
            <a:ext cx="2865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Référentiel toponymique recensant environ 150 sites classés à Alger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Source : liste des monuments proposés au classement en 1937-1940 et liste des bâtiments classés par la wilaya d’Alger en 2007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Diffusion : gazetier hébergé par Huma-Num. La Perséide Athar diffuse le corpus numérisé des publications du vieil Alger et prochainement la liste des sites.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Alignements : GEONAMES, VIAF, Wikidata, DBPEDIA, Archnet, Getty, Rameau, data.bnf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6246425" y="1528625"/>
            <a:ext cx="2865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Référentiel toponymique des sites représentés dans le corpus iconographique.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Source : 5 albums de photographies et coupures de presse provenant de 2 collections (Karkégi et Volkoff), numérisés par Gallica.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Diffusion : Pgazetier hébergé par Huma-Num. La Perséide Athar diffusera le corpus numérisé et la liste des sites.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Alignements : GEONAMES, VIAF, Wikidata, DBPEDIA, Archnet, Getty, Rameau, data.bnf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899592" y="2852936"/>
            <a:ext cx="2880300" cy="936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http://invisu/CairoGazetteer/monuments/8</a:t>
            </a:r>
            <a:endParaRPr/>
          </a:p>
        </p:txBody>
      </p:sp>
      <p:sp>
        <p:nvSpPr>
          <p:cNvPr id="180" name="Google Shape;180;p31"/>
          <p:cNvSpPr/>
          <p:nvPr/>
        </p:nvSpPr>
        <p:spPr>
          <a:xfrm>
            <a:off x="395536" y="548680"/>
            <a:ext cx="10800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مسجد قايتباي " </a:t>
            </a:r>
            <a:endParaRPr/>
          </a:p>
        </p:txBody>
      </p:sp>
      <p:cxnSp>
        <p:nvCxnSpPr>
          <p:cNvPr id="181" name="Google Shape;181;p31"/>
          <p:cNvCxnSpPr/>
          <p:nvPr/>
        </p:nvCxnSpPr>
        <p:spPr>
          <a:xfrm rot="5400000" flipH="1">
            <a:off x="755538" y="1700770"/>
            <a:ext cx="1440300" cy="57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2" name="Google Shape;182;p31"/>
          <p:cNvSpPr txBox="1"/>
          <p:nvPr/>
        </p:nvSpPr>
        <p:spPr>
          <a:xfrm>
            <a:off x="107504" y="1916832"/>
            <a:ext cx="19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skos:prefLabel@ar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1979712" y="620688"/>
            <a:ext cx="15123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masǧid Qāytbāy " </a:t>
            </a:r>
            <a:endParaRPr/>
          </a:p>
        </p:txBody>
      </p:sp>
      <p:sp>
        <p:nvSpPr>
          <p:cNvPr id="184" name="Google Shape;184;p31"/>
          <p:cNvSpPr txBox="1"/>
          <p:nvPr/>
        </p:nvSpPr>
        <p:spPr>
          <a:xfrm>
            <a:off x="1403648" y="1484784"/>
            <a:ext cx="19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skos:prefLabel@fr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31"/>
          <p:cNvCxnSpPr/>
          <p:nvPr/>
        </p:nvCxnSpPr>
        <p:spPr>
          <a:xfrm rot="-5400000">
            <a:off x="1835602" y="1772770"/>
            <a:ext cx="1440300" cy="43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6" name="Google Shape;186;p31"/>
          <p:cNvSpPr/>
          <p:nvPr/>
        </p:nvSpPr>
        <p:spPr>
          <a:xfrm>
            <a:off x="3707904" y="548680"/>
            <a:ext cx="15843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masjid Qāytbāy " </a:t>
            </a:r>
            <a:endParaRPr/>
          </a:p>
        </p:txBody>
      </p:sp>
      <p:cxnSp>
        <p:nvCxnSpPr>
          <p:cNvPr id="187" name="Google Shape;187;p31"/>
          <p:cNvCxnSpPr/>
          <p:nvPr/>
        </p:nvCxnSpPr>
        <p:spPr>
          <a:xfrm rot="10800000" flipH="1">
            <a:off x="2699792" y="1124620"/>
            <a:ext cx="1080000" cy="158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8" name="Google Shape;188;p31"/>
          <p:cNvSpPr txBox="1"/>
          <p:nvPr/>
        </p:nvSpPr>
        <p:spPr>
          <a:xfrm>
            <a:off x="3142281" y="1495817"/>
            <a:ext cx="19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skos:prefLabel@en</a:t>
            </a:r>
            <a:endParaRPr/>
          </a:p>
        </p:txBody>
      </p:sp>
      <p:cxnSp>
        <p:nvCxnSpPr>
          <p:cNvPr id="189" name="Google Shape;189;p31"/>
          <p:cNvCxnSpPr/>
          <p:nvPr/>
        </p:nvCxnSpPr>
        <p:spPr>
          <a:xfrm>
            <a:off x="3758738" y="3348157"/>
            <a:ext cx="576000" cy="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0" name="Google Shape;190;p31"/>
          <p:cNvSpPr/>
          <p:nvPr/>
        </p:nvSpPr>
        <p:spPr>
          <a:xfrm>
            <a:off x="8124532" y="1414871"/>
            <a:ext cx="105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 altLabel </a:t>
            </a:r>
            <a:endParaRPr/>
          </a:p>
        </p:txBody>
      </p:sp>
      <p:sp>
        <p:nvSpPr>
          <p:cNvPr id="191" name="Google Shape;191;p31"/>
          <p:cNvSpPr/>
          <p:nvPr/>
        </p:nvSpPr>
        <p:spPr>
          <a:xfrm>
            <a:off x="7556441" y="1997397"/>
            <a:ext cx="15843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Mosquée funéraire du sultan Kâïtbâï " </a:t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1645066" y="260648"/>
            <a:ext cx="1666200" cy="2769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« termes préférés »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7141954" y="410180"/>
            <a:ext cx="1766700" cy="2769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« termes alternatifs »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179512" y="4664169"/>
            <a:ext cx="2124600" cy="17892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Complexe funéraire du sultan Qaytbay (Qāytbāy), édifié dans le cimetière nord, entre 1472 et 1474 (AH 877-879) . Attention à ne pas confondre ce monument avec la mosquée du même nom (n° 223), construite en 1475, près de la mosquée d’Ibn Tulun (Ibn Ṭulūn).</a:t>
            </a:r>
            <a:endParaRPr/>
          </a:p>
          <a:p>
            <a:pPr marL="0" marR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Numéro d’inventaire : 99 </a:t>
            </a:r>
            <a:endParaRPr/>
          </a:p>
        </p:txBody>
      </p:sp>
      <p:cxnSp>
        <p:nvCxnSpPr>
          <p:cNvPr id="195" name="Google Shape;195;p31"/>
          <p:cNvCxnSpPr/>
          <p:nvPr/>
        </p:nvCxnSpPr>
        <p:spPr>
          <a:xfrm flipH="1">
            <a:off x="935656" y="3861048"/>
            <a:ext cx="540000" cy="803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6" name="Google Shape;196;p31"/>
          <p:cNvSpPr txBox="1"/>
          <p:nvPr/>
        </p:nvSpPr>
        <p:spPr>
          <a:xfrm>
            <a:off x="233518" y="3865346"/>
            <a:ext cx="19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skos:note@fr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31"/>
          <p:cNvCxnSpPr/>
          <p:nvPr/>
        </p:nvCxnSpPr>
        <p:spPr>
          <a:xfrm>
            <a:off x="2555776" y="3789040"/>
            <a:ext cx="324000" cy="35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8" name="Google Shape;198;p31"/>
          <p:cNvSpPr/>
          <p:nvPr/>
        </p:nvSpPr>
        <p:spPr>
          <a:xfrm>
            <a:off x="2390586" y="4035647"/>
            <a:ext cx="2736300" cy="936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http://www.geonames.org/8617830</a:t>
            </a: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2939745" y="3789040"/>
            <a:ext cx="129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 exactMatch </a:t>
            </a:r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3142281" y="5094998"/>
            <a:ext cx="915000" cy="2769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localisation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113052" y="4226700"/>
            <a:ext cx="903900" cy="2769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/>
          <p:nvPr/>
        </p:nvSpPr>
        <p:spPr>
          <a:xfrm>
            <a:off x="4234587" y="2798673"/>
            <a:ext cx="2880300" cy="936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http://invisu/CairoGazetteer/ typology/7</a:t>
            </a:r>
            <a:endParaRPr/>
          </a:p>
        </p:txBody>
      </p:sp>
      <p:sp>
        <p:nvSpPr>
          <p:cNvPr id="203" name="Google Shape;203;p31"/>
          <p:cNvSpPr/>
          <p:nvPr/>
        </p:nvSpPr>
        <p:spPr>
          <a:xfrm>
            <a:off x="5324698" y="674809"/>
            <a:ext cx="2880300" cy="936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http://invisu/CairoGazetteer/ variant/4</a:t>
            </a:r>
            <a:endParaRPr/>
          </a:p>
        </p:txBody>
      </p:sp>
      <p:cxnSp>
        <p:nvCxnSpPr>
          <p:cNvPr id="204" name="Google Shape;204;p31"/>
          <p:cNvCxnSpPr/>
          <p:nvPr/>
        </p:nvCxnSpPr>
        <p:spPr>
          <a:xfrm rot="10800000" flipH="1">
            <a:off x="3491880" y="1693736"/>
            <a:ext cx="2182800" cy="1159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5" name="Google Shape;205;p31"/>
          <p:cNvSpPr/>
          <p:nvPr/>
        </p:nvSpPr>
        <p:spPr>
          <a:xfrm>
            <a:off x="6693039" y="3713664"/>
            <a:ext cx="10800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تربة  " </a:t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6693039" y="4289728"/>
            <a:ext cx="10800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mausolée " </a:t>
            </a:r>
            <a:endParaRPr/>
          </a:p>
        </p:txBody>
      </p:sp>
      <p:sp>
        <p:nvSpPr>
          <p:cNvPr id="207" name="Google Shape;207;p31"/>
          <p:cNvSpPr/>
          <p:nvPr/>
        </p:nvSpPr>
        <p:spPr>
          <a:xfrm>
            <a:off x="6676085" y="4865792"/>
            <a:ext cx="1113900" cy="504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mausoleum " 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7844659" y="3827193"/>
            <a:ext cx="19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skos:prefLabel@ar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7844659" y="4403257"/>
            <a:ext cx="1368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skos:prefLabel@fr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7844659" y="4979321"/>
            <a:ext cx="194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skos:prefLabel@en</a:t>
            </a: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7411558" y="3128225"/>
            <a:ext cx="787500" cy="2769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typologie</a:t>
            </a:r>
            <a:endParaRPr/>
          </a:p>
        </p:txBody>
      </p:sp>
      <p:cxnSp>
        <p:nvCxnSpPr>
          <p:cNvPr id="212" name="Google Shape;212;p31"/>
          <p:cNvCxnSpPr/>
          <p:nvPr/>
        </p:nvCxnSpPr>
        <p:spPr>
          <a:xfrm>
            <a:off x="7773159" y="1553370"/>
            <a:ext cx="351300" cy="43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3" name="Google Shape;213;p31"/>
          <p:cNvCxnSpPr/>
          <p:nvPr/>
        </p:nvCxnSpPr>
        <p:spPr>
          <a:xfrm>
            <a:off x="6293348" y="3734777"/>
            <a:ext cx="294900" cy="30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4" name="Google Shape;214;p31"/>
          <p:cNvCxnSpPr/>
          <p:nvPr/>
        </p:nvCxnSpPr>
        <p:spPr>
          <a:xfrm>
            <a:off x="5868144" y="3803322"/>
            <a:ext cx="720000" cy="73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5" name="Google Shape;215;p31"/>
          <p:cNvCxnSpPr/>
          <p:nvPr/>
        </p:nvCxnSpPr>
        <p:spPr>
          <a:xfrm>
            <a:off x="5381188" y="3789040"/>
            <a:ext cx="1206900" cy="132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250" y="3719500"/>
            <a:ext cx="3599998" cy="30240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4674" y="137663"/>
            <a:ext cx="2880001" cy="329315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2" name="Google Shape;22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469124" flipH="1">
            <a:off x="2714600" y="671228"/>
            <a:ext cx="2687404" cy="101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31359">
            <a:off x="3437167" y="5456217"/>
            <a:ext cx="1485067" cy="56269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 txBox="1"/>
          <p:nvPr/>
        </p:nvSpPr>
        <p:spPr>
          <a:xfrm>
            <a:off x="90050" y="5645100"/>
            <a:ext cx="3600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latin typeface="Calibri"/>
                <a:ea typeface="Calibri"/>
                <a:cs typeface="Calibri"/>
                <a:sym typeface="Calibri"/>
              </a:rPr>
              <a:t>L’utilisation actuelle des données liées dans la Perséide Athar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263" y="137663"/>
            <a:ext cx="1368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4838" y="2534938"/>
            <a:ext cx="1223999" cy="117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088" y="1557588"/>
            <a:ext cx="4686764" cy="37428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545</Words>
  <Application>Microsoft Macintosh PowerPoint</Application>
  <PresentationFormat>Affichage à l'écran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Simple Light</vt:lpstr>
      <vt:lpstr>Thème Office</vt:lpstr>
      <vt:lpstr>Polygraphie et référentiels multilingues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Polygraphie et référentiels multilingues </dc:title>
  <cp:lastModifiedBy>Microsoft Office User</cp:lastModifiedBy>
  <cp:revision>2</cp:revision>
  <dcterms:modified xsi:type="dcterms:W3CDTF">2019-04-04T15:25:45Z</dcterms:modified>
</cp:coreProperties>
</file>