
<file path=[Content_Types].xml><?xml version="1.0" encoding="utf-8"?>
<Types xmlns="http://schemas.openxmlformats.org/package/2006/content-types">
  <Default Extension="jpg" ContentType="image/jpeg"/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Diapositive de titr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fr-FR"/>
          </a:p>
        </p:txBody>
      </p:sp>
      <p:sp>
        <p:nvSpPr>
          <p:cNvPr id="5" name="Sous-titr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Cliquez pour modifier le style des sous-titres du masque</a:t>
            </a:r>
            <a:endParaRPr lang="fr-FR"/>
          </a:p>
        </p:txBody>
      </p:sp>
      <p:sp>
        <p:nvSpPr>
          <p:cNvPr id="6" name="Espace réservé de la date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E2445D-1DEE-B848-AB99-8659B5463B29}" type="datetimeFigureOut">
              <a:t>02/04/2019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C0A6F9-D5F9-8740-9E71-58E88CAC179A}" type="slidenum"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re et texte vertica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fr-FR"/>
          </a:p>
        </p:txBody>
      </p:sp>
      <p:sp>
        <p:nvSpPr>
          <p:cNvPr id="5" name="Espace réservé du texte vertical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6" name="Espace réservé de la date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E2445D-1DEE-B848-AB99-8659B5463B29}" type="datetimeFigureOut">
              <a:t>02/04/2019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C0A6F9-D5F9-8740-9E71-58E88CAC179A}" type="slidenum"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Titre vertical et text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fr-FR"/>
              <a:t>Cliquez et modifiez le titre</a:t>
            </a:r>
            <a:endParaRPr lang="fr-FR"/>
          </a:p>
        </p:txBody>
      </p:sp>
      <p:sp>
        <p:nvSpPr>
          <p:cNvPr id="5" name="Espace réservé du texte vertical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6" name="Espace réservé de la date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E2445D-1DEE-B848-AB99-8659B5463B29}" type="datetimeFigureOut">
              <a:t>02/04/2019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C0A6F9-D5F9-8740-9E71-58E88CAC179A}" type="slidenum"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re et contenu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fr-FR"/>
          </a:p>
        </p:txBody>
      </p:sp>
      <p:sp>
        <p:nvSpPr>
          <p:cNvPr id="5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6" name="Espace réservé de la date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E2445D-1DEE-B848-AB99-8659B5463B29}" type="datetimeFigureOut">
              <a:t>02/04/2019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C0A6F9-D5F9-8740-9E71-58E88CAC179A}" type="slidenum"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En-tête de sec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 lang="fr-FR"/>
          </a:p>
        </p:txBody>
      </p:sp>
      <p:sp>
        <p:nvSpPr>
          <p:cNvPr id="5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e la date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E2445D-1DEE-B848-AB99-8659B5463B29}" type="datetimeFigureOut">
              <a:t>02/04/2019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C0A6F9-D5F9-8740-9E71-58E88CAC179A}" type="slidenum"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Deux contenu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fr-FR"/>
          </a:p>
        </p:txBody>
      </p:sp>
      <p:sp>
        <p:nvSpPr>
          <p:cNvPr id="5" name="Espace réservé du contenu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6" name="Espace réservé du contenu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7" name="Espace réservé de la date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E2445D-1DEE-B848-AB99-8659B5463B29}" type="datetimeFigureOut">
              <a:t>02/04/2019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C0A6F9-D5F9-8740-9E71-58E88CAC179A}" type="slidenum"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a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 lang="fr-FR"/>
          </a:p>
        </p:txBody>
      </p:sp>
      <p:sp>
        <p:nvSpPr>
          <p:cNvPr id="5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u contenu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7" name="Espace réservé du texte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" name="Espace réservé du contenu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9" name="Espace réservé de la date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E2445D-1DEE-B848-AB99-8659B5463B29}" type="datetimeFigureOut">
              <a:t>02/04/2019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pied de page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numéro de diapositive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C0A6F9-D5F9-8740-9E71-58E88CAC179A}" type="slidenum"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re seu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fr-FR"/>
          </a:p>
        </p:txBody>
      </p:sp>
      <p:sp>
        <p:nvSpPr>
          <p:cNvPr id="5" name="Espace réservé de la date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E2445D-1DEE-B848-AB99-8659B5463B29}" type="datetimeFigureOut">
              <a:t>02/04/2019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C0A6F9-D5F9-8740-9E71-58E88CAC179A}" type="slidenum"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V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E2445D-1DEE-B848-AB99-8659B5463B29}" type="datetimeFigureOut">
              <a:t>02/04/2019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C0A6F9-D5F9-8740-9E71-58E88CAC179A}" type="slidenum"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u avec légen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 lang="fr-FR"/>
          </a:p>
        </p:txBody>
      </p:sp>
      <p:sp>
        <p:nvSpPr>
          <p:cNvPr id="5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6" name="Espace réservé du texte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Espace réservé de la date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E2445D-1DEE-B848-AB99-8659B5463B29}" type="datetimeFigureOut">
              <a:t>02/04/2019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C0A6F9-D5F9-8740-9E71-58E88CAC179A}" type="slidenum"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Image avec légen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 lang="fr-FR"/>
          </a:p>
        </p:txBody>
      </p:sp>
      <p:sp>
        <p:nvSpPr>
          <p:cNvPr id="5" name="Espace réservé pour une image 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texte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Espace réservé de la date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E2445D-1DEE-B848-AB99-8659B5463B29}" type="datetimeFigureOut">
              <a:t>02/04/2019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5C0A6F9-D5F9-8740-9E71-58E88CAC179A}" type="slidenum"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Cliquez et modifiez le titre</a:t>
            </a:r>
            <a:endParaRPr lang="fr-FR"/>
          </a:p>
        </p:txBody>
      </p:sp>
      <p:sp>
        <p:nvSpPr>
          <p:cNvPr id="5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6" name="Espace réservé de la date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BCE2445D-1DEE-B848-AB99-8659B5463B29}" type="datetimeFigureOut">
              <a:t>02/04/2019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65C0A6F9-D5F9-8740-9E71-58E88CAC179A}" type="slidenum"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ctr" defTabSz="4572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persee.fr/collection/arcpa" TargetMode="External"/><Relationship Id="rId3" Type="http://schemas.openxmlformats.org/officeDocument/2006/relationships/hyperlink" Target="http://ihrf.univ-paris1.fr/les-archives-parlementaires-1787-1799/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8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hyperlink" Target="http://www.persee.fr/collection/arcp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60" hidden="0"/>
          <p:cNvSpPr>
            <a:spLocks noAdjustHandles="0" noChangeArrowheads="0"/>
          </p:cNvSpPr>
          <p:nvPr isPhoto="0" userDrawn="0">
            <p:ph idx="1" hasCustomPrompt="0"/>
          </p:nvPr>
        </p:nvSpPr>
        <p:spPr bwMode="auto">
          <a:xfrm>
            <a:off x="745232" y="1412776"/>
            <a:ext cx="7571184" cy="182879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indent="0" algn="ctr" defTabSz="457200">
              <a:spcBef>
                <a:spcPts val="0"/>
              </a:spcBef>
              <a:buNone/>
              <a:defRPr/>
            </a:pPr>
            <a:r>
              <a:rPr lang="fr-FR" sz="3000" b="1" cap="all">
                <a:solidFill>
                  <a:prstClr val="black"/>
                </a:solidFill>
                <a:latin typeface="Verdana"/>
                <a:cs typeface="Verdana"/>
              </a:rPr>
              <a:t>LES </a:t>
            </a:r>
            <a:r>
              <a:rPr lang="fr-FR" sz="3000" b="1" cap="all">
                <a:solidFill>
                  <a:prstClr val="black"/>
                </a:solidFill>
                <a:latin typeface="Verdana"/>
                <a:cs typeface="Verdana"/>
              </a:rPr>
              <a:t>ARCHIVES </a:t>
            </a:r>
            <a:r>
              <a:rPr lang="fr-FR" sz="3000" b="1" cap="all">
                <a:solidFill>
                  <a:prstClr val="black"/>
                </a:solidFill>
                <a:latin typeface="Verdana"/>
                <a:cs typeface="Verdana"/>
              </a:rPr>
              <a:t>PARLEMENTAIRES de la Révolution française</a:t>
            </a:r>
            <a:endParaRPr lang="fr-FR" sz="3000" b="1" cap="all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Titre 60" hidden="0"/>
          <p:cNvSpPr>
            <a:spLocks noAdjustHandles="0" noChangeArrowheads="0"/>
          </p:cNvSpPr>
          <p:nvPr isPhoto="0" userDrawn="0"/>
        </p:nvSpPr>
        <p:spPr bwMode="auto">
          <a:xfrm>
            <a:off x="1895741" y="5517232"/>
            <a:ext cx="7234281" cy="775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>
              <a:spcBef>
                <a:spcPts val="0"/>
              </a:spcBef>
              <a:defRPr/>
            </a:pPr>
            <a:r>
              <a:rPr lang="fr-FR">
                <a:solidFill>
                  <a:prstClr val="black"/>
                </a:solidFill>
                <a:latin typeface="Verdana"/>
                <a:cs typeface="Verdana"/>
              </a:rPr>
              <a:t>Hélène </a:t>
            </a:r>
            <a:r>
              <a:rPr lang="fr-FR">
                <a:solidFill>
                  <a:prstClr val="black"/>
                </a:solidFill>
                <a:latin typeface="Verdana"/>
                <a:cs typeface="Verdana"/>
              </a:rPr>
              <a:t>B</a:t>
            </a:r>
            <a:r>
              <a:rPr lang="fr-FR">
                <a:solidFill>
                  <a:prstClr val="black"/>
                </a:solidFill>
                <a:latin typeface="Verdana"/>
                <a:cs typeface="Verdana"/>
              </a:rPr>
              <a:t>egnis</a:t>
            </a:r>
            <a:r>
              <a:rPr lang="fr-FR">
                <a:solidFill>
                  <a:prstClr val="black"/>
                </a:solidFill>
                <a:latin typeface="Verdana"/>
                <a:cs typeface="Verdana"/>
              </a:rPr>
              <a:t> (Persée) &amp; Cécile </a:t>
            </a:r>
            <a:r>
              <a:rPr lang="fr-FR">
                <a:solidFill>
                  <a:prstClr val="black"/>
                </a:solidFill>
                <a:latin typeface="Verdana"/>
                <a:cs typeface="Verdana"/>
              </a:rPr>
              <a:t>Obligi</a:t>
            </a:r>
            <a:r>
              <a:rPr lang="fr-FR">
                <a:solidFill>
                  <a:prstClr val="black"/>
                </a:solidFill>
                <a:latin typeface="Verdana"/>
                <a:cs typeface="Verdana"/>
              </a:rPr>
              <a:t> (BIS)</a:t>
            </a:r>
            <a:endParaRPr lang="fr-FR">
              <a:solidFill>
                <a:prstClr val="black"/>
              </a:solidFill>
              <a:latin typeface="Verdana"/>
              <a:cs typeface="Verdana"/>
            </a:endParaRPr>
          </a:p>
          <a:p>
            <a:pPr algn="r" defTabSz="457200">
              <a:spcBef>
                <a:spcPts val="0"/>
              </a:spcBef>
              <a:defRPr/>
            </a:pPr>
            <a:r>
              <a:rPr lang="fr-FR" sz="1400">
                <a:solidFill>
                  <a:prstClr val="black"/>
                </a:solidFill>
                <a:latin typeface="Verdana"/>
                <a:cs typeface="Verdana"/>
              </a:rPr>
              <a:t>04/04/2019</a:t>
            </a:r>
            <a:endParaRPr lang="fr-FR" sz="1400">
              <a:solidFill>
                <a:prstClr val="black"/>
              </a:solidFill>
              <a:latin typeface="Verdana"/>
              <a:cs typeface="Verdana"/>
            </a:endParaRPr>
          </a:p>
          <a:p>
            <a:pPr algn="r" defTabSz="457200">
              <a:spcBef>
                <a:spcPts val="0"/>
              </a:spcBef>
              <a:defRPr/>
            </a:pPr>
            <a:r>
              <a:rPr lang="fr-FR" sz="1400">
                <a:solidFill>
                  <a:prstClr val="black"/>
                </a:solidFill>
                <a:latin typeface="Verdana"/>
                <a:cs typeface="Verdana"/>
              </a:rPr>
              <a:t>Journées </a:t>
            </a:r>
            <a:r>
              <a:rPr lang="fr-FR" sz="1400">
                <a:solidFill>
                  <a:prstClr val="black"/>
                </a:solidFill>
                <a:latin typeface="Verdana"/>
                <a:cs typeface="Verdana"/>
              </a:rPr>
              <a:t>profesionnelles</a:t>
            </a:r>
            <a:r>
              <a:rPr lang="fr-FR" sz="140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fr-FR" sz="1400">
                <a:solidFill>
                  <a:prstClr val="black"/>
                </a:solidFill>
                <a:latin typeface="Verdana"/>
                <a:cs typeface="Verdana"/>
              </a:rPr>
              <a:t>C</a:t>
            </a:r>
            <a:r>
              <a:rPr lang="fr-FR" sz="1400">
                <a:solidFill>
                  <a:prstClr val="black"/>
                </a:solidFill>
                <a:latin typeface="Verdana"/>
                <a:cs typeface="Verdana"/>
              </a:rPr>
              <a:t>ollEx</a:t>
            </a:r>
            <a:r>
              <a:rPr lang="fr-FR" sz="1400">
                <a:solidFill>
                  <a:prstClr val="black"/>
                </a:solidFill>
                <a:latin typeface="Verdana"/>
                <a:cs typeface="Verdana"/>
              </a:rPr>
              <a:t>-Persée/ADBU</a:t>
            </a:r>
            <a:endParaRPr lang="fr-FR" sz="140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6" name="Image 8" hidden="0"/>
          <p:cNvPicPr/>
          <p:nvPr isPhoto="0" userDrawn="0"/>
        </p:nvPicPr>
        <p:blipFill>
          <a:blip r:embed="rId2"/>
          <a:stretch/>
        </p:blipFill>
        <p:spPr bwMode="auto">
          <a:xfrm>
            <a:off x="972215" y="3645024"/>
            <a:ext cx="1439545" cy="361950"/>
          </a:xfrm>
          <a:prstGeom prst="rect">
            <a:avLst/>
          </a:prstGeom>
        </p:spPr>
      </p:pic>
      <p:pic>
        <p:nvPicPr>
          <p:cNvPr id="7" name="Image 9" hidden="0"/>
          <p:cNvPicPr/>
          <p:nvPr isPhoto="0" userDrawn="0"/>
        </p:nvPicPr>
        <p:blipFill>
          <a:blip r:embed="rId3"/>
          <a:stretch/>
        </p:blipFill>
        <p:spPr bwMode="auto">
          <a:xfrm>
            <a:off x="3996179" y="3497689"/>
            <a:ext cx="791845" cy="12274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Image 10" hidden="0"/>
          <p:cNvPicPr/>
          <p:nvPr isPhoto="0" userDrawn="0"/>
        </p:nvPicPr>
        <p:blipFill>
          <a:blip r:embed="rId4"/>
          <a:stretch/>
        </p:blipFill>
        <p:spPr bwMode="auto">
          <a:xfrm>
            <a:off x="6876881" y="3576816"/>
            <a:ext cx="719455" cy="716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800">
                <a:solidFill>
                  <a:schemeClr val="bg1"/>
                </a:solidFill>
              </a:rPr>
              <a:t>Archives parlementaires de la Révolution française</a:t>
            </a:r>
            <a:br>
              <a:rPr lang="fr-FR" sz="4000">
                <a:solidFill>
                  <a:schemeClr val="bg1"/>
                </a:solidFill>
              </a:rPr>
            </a:br>
            <a:endParaRPr lang="fr-FR" sz="4000">
              <a:solidFill>
                <a:schemeClr val="bg1"/>
              </a:solidFill>
            </a:endParaRPr>
          </a:p>
        </p:txBody>
      </p:sp>
      <p:pic>
        <p:nvPicPr>
          <p:cNvPr id="5" name="Picture 2" hidden="0"/>
          <p:cNvPicPr>
            <a:picLocks noChangeAspect="1" noChangeArrowheads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971599" y="1340768"/>
            <a:ext cx="291690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3" hidden="0"/>
          <p:cNvSpPr>
            <a:spLocks noAdjustHandles="0" noChangeArrowheads="0"/>
          </p:cNvSpPr>
          <p:nvPr isPhoto="0" userDrawn="0"/>
        </p:nvSpPr>
        <p:spPr bwMode="auto">
          <a:xfrm>
            <a:off x="4572000" y="1916832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fr-FR" sz="2400">
                <a:solidFill>
                  <a:prstClr val="black"/>
                </a:solidFill>
              </a:rPr>
              <a:t>Débats parlementaires  à partir du printemps 1789</a:t>
            </a:r>
            <a:endParaRPr/>
          </a:p>
          <a:p>
            <a:pPr>
              <a:defRPr/>
            </a:pPr>
            <a:endParaRPr lang="fr-FR" sz="2400">
              <a:solidFill>
                <a:prstClr val="black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r-FR" sz="2400">
                <a:solidFill>
                  <a:prstClr val="black"/>
                </a:solidFill>
              </a:rPr>
              <a:t>Entreprise éditoriale débutée sous le Second </a:t>
            </a:r>
            <a:r>
              <a:rPr lang="fr-FR" sz="2400">
                <a:solidFill>
                  <a:prstClr val="black"/>
                </a:solidFill>
              </a:rPr>
              <a:t>Empire, </a:t>
            </a:r>
            <a:r>
              <a:rPr lang="fr-FR" sz="2400">
                <a:solidFill>
                  <a:prstClr val="black"/>
                </a:solidFill>
              </a:rPr>
              <a:t>encore en cours</a:t>
            </a:r>
            <a:endParaRPr/>
          </a:p>
          <a:p>
            <a:pPr>
              <a:defRPr/>
            </a:pPr>
            <a:endParaRPr lang="fr-FR" sz="2400">
              <a:solidFill>
                <a:prstClr val="black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fr-FR" sz="2400">
                <a:solidFill>
                  <a:prstClr val="black"/>
                </a:solidFill>
              </a:rPr>
              <a:t>102 </a:t>
            </a:r>
            <a:r>
              <a:rPr lang="fr-FR" sz="2400">
                <a:solidFill>
                  <a:prstClr val="black"/>
                </a:solidFill>
              </a:rPr>
              <a:t>volumes </a:t>
            </a:r>
            <a:r>
              <a:rPr lang="fr-FR" sz="2400">
                <a:solidFill>
                  <a:prstClr val="black"/>
                </a:solidFill>
              </a:rPr>
              <a:t>publiés (décembre 1794)</a:t>
            </a:r>
            <a:endParaRPr lang="fr-FR" sz="2400">
              <a:solidFill>
                <a:prstClr val="black"/>
              </a:solidFill>
            </a:endParaRPr>
          </a:p>
          <a:p>
            <a:pPr>
              <a:defRPr/>
            </a:pPr>
            <a:r>
              <a:rPr lang="fr-FR" sz="2400">
                <a:solidFill>
                  <a:prstClr val="black"/>
                </a:solidFill>
              </a:rPr>
              <a:t> </a:t>
            </a:r>
            <a:r>
              <a:rPr lang="fr-FR" sz="2400">
                <a:solidFill>
                  <a:prstClr val="black"/>
                </a:solidFill>
              </a:rPr>
              <a:t>     80 </a:t>
            </a:r>
            <a:r>
              <a:rPr lang="fr-FR" sz="2400">
                <a:solidFill>
                  <a:prstClr val="black"/>
                </a:solidFill>
              </a:rPr>
              <a:t>000 </a:t>
            </a:r>
            <a:r>
              <a:rPr lang="fr-FR" sz="2400">
                <a:solidFill>
                  <a:prstClr val="black"/>
                </a:solidFill>
              </a:rPr>
              <a:t>pages</a:t>
            </a:r>
            <a:endParaRPr lang="fr-FR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rcRect l="0" t="4474" r="19182" b="3506"/>
          <a:stretch/>
        </p:blipFill>
        <p:spPr bwMode="auto">
          <a:xfrm>
            <a:off x="1259632" y="1052736"/>
            <a:ext cx="6507747" cy="4631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itre 1" hidden="0"/>
          <p:cNvSpPr>
            <a:spLocks noAdjustHandles="0" noChangeArrowheads="0"/>
          </p:cNvSpPr>
          <p:nvPr isPhoto="0" userDrawn="0"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4999"/>
              </a:lnSpc>
              <a:defRPr/>
            </a:pPr>
            <a:r>
              <a:rPr lang="fr-FR" sz="3000">
                <a:solidFill>
                  <a:prstClr val="white"/>
                </a:solidFill>
              </a:rPr>
              <a:t>Archives parlementaires de la Révolution française</a:t>
            </a:r>
            <a:br>
              <a:rPr lang="fr-FR" sz="4300">
                <a:solidFill>
                  <a:prstClr val="white"/>
                </a:solidFill>
              </a:rPr>
            </a:br>
            <a:endParaRPr lang="fr-FR" sz="4300">
              <a:solidFill>
                <a:prstClr val="white"/>
              </a:solidFill>
            </a:endParaRPr>
          </a:p>
        </p:txBody>
      </p:sp>
      <p:sp>
        <p:nvSpPr>
          <p:cNvPr id="6" name="ZoneTexte 3" hidden="0"/>
          <p:cNvSpPr>
            <a:spLocks noAdjustHandles="0" noChangeArrowheads="0"/>
          </p:cNvSpPr>
          <p:nvPr isPhoto="0" userDrawn="0"/>
        </p:nvSpPr>
        <p:spPr bwMode="auto">
          <a:xfrm>
            <a:off x="2411760" y="608400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Glossaire bâti par les chercheurs</a:t>
            </a:r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1" hidden="0"/>
          <p:cNvSpPr>
            <a:spLocks noAdjustHandles="0" noChangeArrowheads="0"/>
          </p:cNvSpPr>
          <p:nvPr isPhoto="0" userDrawn="0"/>
        </p:nvSpPr>
        <p:spPr bwMode="auto">
          <a:xfrm>
            <a:off x="2411760" y="608400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Travail en cours dans l’application </a:t>
            </a:r>
            <a:r>
              <a:rPr lang="fr-FR">
                <a:solidFill>
                  <a:prstClr val="black"/>
                </a:solidFill>
              </a:rPr>
              <a:t>Jgalith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Titre 1" hidden="0"/>
          <p:cNvSpPr>
            <a:spLocks noAdjustHandles="0" noChangeArrowheads="0"/>
          </p:cNvSpPr>
          <p:nvPr isPhoto="0" userDrawn="0"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4999"/>
              </a:lnSpc>
              <a:defRPr/>
            </a:pPr>
            <a:r>
              <a:rPr lang="fr-FR" sz="3000">
                <a:solidFill>
                  <a:prstClr val="white"/>
                </a:solidFill>
              </a:rPr>
              <a:t>Archives parlementaires de la Révolution française</a:t>
            </a:r>
            <a:br>
              <a:rPr lang="fr-FR" sz="4300">
                <a:solidFill>
                  <a:prstClr val="white"/>
                </a:solidFill>
              </a:rPr>
            </a:br>
            <a:endParaRPr lang="fr-FR" sz="4300">
              <a:solidFill>
                <a:prstClr val="white"/>
              </a:solidFill>
            </a:endParaRPr>
          </a:p>
        </p:txBody>
      </p:sp>
      <p:pic>
        <p:nvPicPr>
          <p:cNvPr id="6" name="Picture 3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427750" y="1192150"/>
            <a:ext cx="8259050" cy="4872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1" hidden="0"/>
          <p:cNvSpPr>
            <a:spLocks noAdjustHandles="0" noChangeArrowheads="0"/>
          </p:cNvSpPr>
          <p:nvPr isPhoto="0" userDrawn="0"/>
        </p:nvSpPr>
        <p:spPr bwMode="auto">
          <a:xfrm>
            <a:off x="539552" y="1556792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Un projet :</a:t>
            </a:r>
            <a:endParaRPr/>
          </a:p>
          <a:p>
            <a:pPr>
              <a:defRPr/>
            </a:pPr>
            <a:endParaRPr lang="fr-FR">
              <a:solidFill>
                <a:prstClr val="black"/>
              </a:solidFill>
            </a:endParaRPr>
          </a:p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p</a:t>
            </a:r>
            <a:r>
              <a:rPr lang="fr-FR">
                <a:solidFill>
                  <a:prstClr val="black"/>
                </a:solidFill>
              </a:rPr>
              <a:t>iloté par la BIS  		validé </a:t>
            </a:r>
            <a:r>
              <a:rPr lang="fr-FR">
                <a:solidFill>
                  <a:prstClr val="black"/>
                </a:solidFill>
              </a:rPr>
              <a:t>scientifiquement </a:t>
            </a:r>
            <a:r>
              <a:rPr lang="fr-FR">
                <a:solidFill>
                  <a:prstClr val="black"/>
                </a:solidFill>
              </a:rPr>
              <a:t>	mis </a:t>
            </a:r>
            <a:r>
              <a:rPr lang="fr-FR">
                <a:solidFill>
                  <a:prstClr val="black"/>
                </a:solidFill>
              </a:rPr>
              <a:t>en ligne par </a:t>
            </a:r>
            <a:r>
              <a:rPr lang="fr-FR" u="sng">
                <a:solidFill>
                  <a:prstClr val="black"/>
                </a:solidFill>
                <a:hlinkClick r:id="rId2" tooltip=""/>
              </a:rPr>
              <a:t>Persée</a:t>
            </a:r>
            <a:endParaRPr lang="fr-FR">
              <a:solidFill>
                <a:prstClr val="black"/>
              </a:solidFill>
            </a:endParaRPr>
          </a:p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			par </a:t>
            </a:r>
            <a:r>
              <a:rPr lang="fr-FR" u="sng">
                <a:solidFill>
                  <a:prstClr val="black"/>
                </a:solidFill>
                <a:hlinkClick r:id="rId3" tooltip=""/>
              </a:rPr>
              <a:t>l’IHMC-IHRF</a:t>
            </a:r>
            <a:endParaRPr lang="fr-FR">
              <a:solidFill>
                <a:prstClr val="black"/>
              </a:solidFill>
            </a:endParaRPr>
          </a:p>
          <a:p>
            <a:pPr>
              <a:defRPr/>
            </a:pPr>
            <a:endParaRPr lang="fr-FR">
              <a:solidFill>
                <a:prstClr val="black"/>
              </a:solidFill>
            </a:endParaRPr>
          </a:p>
          <a:p>
            <a:pPr>
              <a:defRPr/>
            </a:pPr>
            <a:endParaRPr lang="fr-FR">
              <a:solidFill>
                <a:prstClr val="black"/>
              </a:solidFill>
            </a:endParaRPr>
          </a:p>
          <a:p>
            <a:pPr>
              <a:defRPr/>
            </a:pPr>
            <a:endParaRPr lang="fr-FR">
              <a:solidFill>
                <a:prstClr val="black"/>
              </a:solidFill>
            </a:endParaRPr>
          </a:p>
          <a:p>
            <a:pPr>
              <a:defRPr/>
            </a:pPr>
            <a:endParaRPr lang="fr-FR">
              <a:solidFill>
                <a:prstClr val="black"/>
              </a:solidFill>
            </a:endParaRPr>
          </a:p>
          <a:p>
            <a:pPr>
              <a:defRPr/>
            </a:pPr>
            <a:endParaRPr lang="fr-FR">
              <a:solidFill>
                <a:prstClr val="black"/>
              </a:solidFill>
            </a:endParaRPr>
          </a:p>
          <a:p>
            <a:pPr>
              <a:defRPr/>
            </a:pPr>
            <a:endParaRPr lang="fr-FR">
              <a:solidFill>
                <a:prstClr val="black"/>
              </a:solidFill>
            </a:endParaRPr>
          </a:p>
          <a:p>
            <a:pPr>
              <a:defRPr/>
            </a:pPr>
            <a:endParaRPr lang="fr-FR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>
                <a:solidFill>
                  <a:prstClr val="black"/>
                </a:solidFill>
              </a:rPr>
              <a:t>Accélération de la production : 15 volumes sur 20 mois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>
                <a:solidFill>
                  <a:prstClr val="black"/>
                </a:solidFill>
              </a:rPr>
              <a:t>Traitement des volumes sous droits (102 et précédents)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>
                <a:solidFill>
                  <a:prstClr val="black"/>
                </a:solidFill>
              </a:rPr>
              <a:t>Mise en ligne sur site dédié nommé Perséide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>
                <a:solidFill>
                  <a:prstClr val="black"/>
                </a:solidFill>
              </a:rPr>
              <a:t>Journée d’études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Titre 1" hidden="0"/>
          <p:cNvSpPr>
            <a:spLocks noAdjustHandles="0" noChangeArrowheads="0"/>
          </p:cNvSpPr>
          <p:nvPr isPhoto="0" userDrawn="0"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4999"/>
              </a:lnSpc>
              <a:defRPr/>
            </a:pPr>
            <a:r>
              <a:rPr lang="fr-FR" sz="3000">
                <a:solidFill>
                  <a:prstClr val="white"/>
                </a:solidFill>
              </a:rPr>
              <a:t>Archives parlementaires de la Révolution française</a:t>
            </a:r>
            <a:br>
              <a:rPr lang="fr-FR" sz="4300">
                <a:solidFill>
                  <a:prstClr val="white"/>
                </a:solidFill>
              </a:rPr>
            </a:br>
            <a:endParaRPr lang="fr-FR" sz="4300">
              <a:solidFill>
                <a:prstClr val="white"/>
              </a:solidFill>
            </a:endParaRPr>
          </a:p>
        </p:txBody>
      </p:sp>
      <p:pic>
        <p:nvPicPr>
          <p:cNvPr id="6" name="Image 19" hidden="0"/>
          <p:cNvPicPr/>
          <p:nvPr isPhoto="0" userDrawn="0"/>
        </p:nvPicPr>
        <p:blipFill>
          <a:blip r:embed="rId4"/>
          <a:stretch/>
        </p:blipFill>
        <p:spPr bwMode="auto">
          <a:xfrm>
            <a:off x="683568" y="3211066"/>
            <a:ext cx="1439545" cy="361950"/>
          </a:xfrm>
          <a:prstGeom prst="rect">
            <a:avLst/>
          </a:prstGeom>
        </p:spPr>
      </p:pic>
      <p:pic>
        <p:nvPicPr>
          <p:cNvPr id="7" name="Image 20" hidden="0"/>
          <p:cNvPicPr/>
          <p:nvPr isPhoto="0" userDrawn="0"/>
        </p:nvPicPr>
        <p:blipFill>
          <a:blip r:embed="rId5"/>
          <a:stretch/>
        </p:blipFill>
        <p:spPr bwMode="auto">
          <a:xfrm>
            <a:off x="3996179" y="2815272"/>
            <a:ext cx="791845" cy="12274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Image 21" hidden="0"/>
          <p:cNvPicPr/>
          <p:nvPr isPhoto="0" userDrawn="0"/>
        </p:nvPicPr>
        <p:blipFill>
          <a:blip r:embed="rId6"/>
          <a:stretch/>
        </p:blipFill>
        <p:spPr bwMode="auto">
          <a:xfrm>
            <a:off x="6876881" y="3070860"/>
            <a:ext cx="719455" cy="716280"/>
          </a:xfrm>
          <a:prstGeom prst="rect">
            <a:avLst/>
          </a:prstGeom>
        </p:spPr>
      </p:pic>
      <p:pic>
        <p:nvPicPr>
          <p:cNvPr id="9" name="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 flipH="0" flipV="0">
            <a:off x="8240464" y="5305424"/>
            <a:ext cx="727967" cy="1123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6" descr="Powerpoint interne fond-01.jp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3" hidden="0"/>
          <p:cNvSpPr/>
          <p:nvPr isPhoto="0" userDrawn="0"/>
        </p:nvSpPr>
        <p:spPr bwMode="auto">
          <a:xfrm>
            <a:off x="2234964" y="1414516"/>
            <a:ext cx="467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/>
              <a:t>	État actuel : </a:t>
            </a:r>
            <a:r>
              <a:rPr lang="fr-FR"/>
              <a:t>volumes 1 à 20 en ligne</a:t>
            </a:r>
            <a:endParaRPr/>
          </a:p>
          <a:p>
            <a:pPr>
              <a:defRPr/>
            </a:pPr>
            <a:endParaRPr lang="fr-FR"/>
          </a:p>
        </p:txBody>
      </p:sp>
      <p:pic>
        <p:nvPicPr>
          <p:cNvPr id="6" name="Picture 5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2046548" y="1947714"/>
            <a:ext cx="5050904" cy="3608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ZoneTexte 5" hidden="0"/>
          <p:cNvSpPr/>
          <p:nvPr isPhoto="0" userDrawn="0"/>
        </p:nvSpPr>
        <p:spPr bwMode="auto">
          <a:xfrm>
            <a:off x="2658454" y="5751512"/>
            <a:ext cx="382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u="sng">
                <a:hlinkClick r:id="rId4" tooltip=""/>
              </a:rPr>
              <a:t>http://www.persee.fr/collection/arcpa</a:t>
            </a:r>
            <a:r>
              <a:rPr lang="fr-FR"/>
              <a:t> </a:t>
            </a:r>
            <a:endParaRPr/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ONLYOFFICE/5.2.8.24</Application>
  <PresentationFormat>On-screen Show (4:3)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/>
  <cp:lastModifiedBy/>
</cp:coreProperties>
</file>