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handoutMasterIdLst>
    <p:handoutMasterId r:id="rId22"/>
  </p:handoutMasterIdLst>
  <p:sldIdLst>
    <p:sldId id="256" r:id="rId2"/>
    <p:sldId id="257" r:id="rId3"/>
    <p:sldId id="258" r:id="rId4"/>
    <p:sldId id="262" r:id="rId5"/>
    <p:sldId id="259" r:id="rId6"/>
    <p:sldId id="260" r:id="rId7"/>
    <p:sldId id="265" r:id="rId8"/>
    <p:sldId id="266" r:id="rId9"/>
    <p:sldId id="267" r:id="rId10"/>
    <p:sldId id="270" r:id="rId11"/>
    <p:sldId id="268" r:id="rId12"/>
    <p:sldId id="279" r:id="rId13"/>
    <p:sldId id="271" r:id="rId14"/>
    <p:sldId id="273" r:id="rId15"/>
    <p:sldId id="274" r:id="rId16"/>
    <p:sldId id="272" r:id="rId17"/>
    <p:sldId id="275" r:id="rId18"/>
    <p:sldId id="278" r:id="rId19"/>
    <p:sldId id="277" r:id="rId20"/>
    <p:sldId id="276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2332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2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" y="7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2250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9E19B-C961-4A97-91DD-78B5AD1868BC}" type="datetimeFigureOut">
              <a:rPr lang="fr-FR" smtClean="0"/>
              <a:t>03/04/2019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DECA4-B8C2-44B6-84A5-DCD026593A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16997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_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7681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30/04/2018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D7681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0C284-14F2-486E-9444-891FB1FDBAB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FEA1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EA1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Espace réservé du texte 7"/>
          <p:cNvSpPr>
            <a:spLocks noGrp="1"/>
          </p:cNvSpPr>
          <p:nvPr>
            <p:ph idx="1"/>
          </p:nvPr>
        </p:nvSpPr>
        <p:spPr>
          <a:xfrm>
            <a:off x="0" y="2530763"/>
            <a:ext cx="11719946" cy="4144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7754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15"/>
          <p:cNvSpPr>
            <a:spLocks noGrp="1"/>
          </p:cNvSpPr>
          <p:nvPr>
            <p:ph type="body" sz="quarter" idx="13" hasCustomPrompt="1"/>
          </p:nvPr>
        </p:nvSpPr>
        <p:spPr>
          <a:xfrm>
            <a:off x="17760" y="1855676"/>
            <a:ext cx="11722101" cy="532800"/>
          </a:xfrm>
          <a:prstGeom prst="rect">
            <a:avLst/>
          </a:prstGeom>
        </p:spPr>
        <p:txBody>
          <a:bodyPr/>
          <a:lstStyle>
            <a:lvl1pPr marL="90170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3200" kern="1200" noProof="0" dirty="0" smtClean="0">
                <a:solidFill>
                  <a:srgbClr val="233289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fr-FR" dirty="0" smtClean="0"/>
              <a:t>Sous-titre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1635" y="3438659"/>
            <a:ext cx="11708311" cy="3213349"/>
          </a:xfrm>
          <a:prstGeom prst="rect">
            <a:avLst/>
          </a:prstGeom>
        </p:spPr>
        <p:txBody>
          <a:bodyPr>
            <a:noAutofit/>
          </a:bodyPr>
          <a:lstStyle>
            <a:lvl1pPr marL="2241550" indent="0" algn="l">
              <a:buNone/>
              <a:defRPr sz="1800" baseline="0">
                <a:solidFill>
                  <a:srgbClr val="23328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Modifier le texte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 rot="16200000">
            <a:off x="11336090" y="406444"/>
            <a:ext cx="1260000" cy="439200"/>
          </a:xfrm>
        </p:spPr>
        <p:txBody>
          <a:bodyPr/>
          <a:lstStyle>
            <a:lvl1pPr>
              <a:defRPr>
                <a:solidFill>
                  <a:srgbClr val="FE9726"/>
                </a:solidFill>
              </a:defRPr>
            </a:lvl1pPr>
          </a:lstStyle>
          <a:p>
            <a:pPr>
              <a:defRPr/>
            </a:pPr>
            <a:r>
              <a:rPr lang="fr-FR" dirty="0" smtClean="0">
                <a:solidFill>
                  <a:srgbClr val="D7681E"/>
                </a:solidFill>
              </a:rPr>
              <a:t>30/04/2018</a:t>
            </a:r>
            <a:endParaRPr lang="fr-FR" dirty="0">
              <a:solidFill>
                <a:srgbClr val="D7681E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 rot="16200000">
            <a:off x="9507288" y="3501336"/>
            <a:ext cx="4917600" cy="439200"/>
          </a:xfrm>
        </p:spPr>
        <p:txBody>
          <a:bodyPr/>
          <a:lstStyle>
            <a:lvl1pPr>
              <a:def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D7681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llipse 6"/>
          <p:cNvSpPr/>
          <p:nvPr userDrawn="1"/>
        </p:nvSpPr>
        <p:spPr>
          <a:xfrm>
            <a:off x="11793005" y="6462481"/>
            <a:ext cx="360000" cy="360000"/>
          </a:xfrm>
          <a:prstGeom prst="ellipse">
            <a:avLst/>
          </a:prstGeom>
          <a:solidFill>
            <a:srgbClr val="233289"/>
          </a:solidFill>
          <a:ln>
            <a:solidFill>
              <a:srgbClr val="FEA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793005" y="6462481"/>
            <a:ext cx="360000" cy="360000"/>
          </a:xfrm>
        </p:spPr>
        <p:txBody>
          <a:bodyPr/>
          <a:lstStyle>
            <a:lvl1pPr algn="ctr">
              <a:defRPr>
                <a:solidFill>
                  <a:srgbClr val="FE9726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0C284-14F2-486E-9444-891FB1FDBAB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FE97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E97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4" name="Titr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4" hasCustomPrompt="1"/>
          </p:nvPr>
        </p:nvSpPr>
        <p:spPr>
          <a:xfrm>
            <a:off x="24886" y="2589567"/>
            <a:ext cx="11721600" cy="648000"/>
          </a:xfrm>
          <a:prstGeom prst="rect">
            <a:avLst/>
          </a:prstGeom>
        </p:spPr>
        <p:txBody>
          <a:bodyPr/>
          <a:lstStyle>
            <a:lvl1pPr marL="2241550" indent="0">
              <a:defRPr>
                <a:solidFill>
                  <a:srgbClr val="233289"/>
                </a:solidFill>
              </a:defRPr>
            </a:lvl1pPr>
          </a:lstStyle>
          <a:p>
            <a:pPr lvl="0"/>
            <a:r>
              <a:rPr lang="fr-FR" dirty="0" smtClean="0"/>
              <a:t>Chapeau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7330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7681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30/04/2018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D7681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0C284-14F2-486E-9444-891FB1FDBAB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FEA1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EA1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3" hasCustomPrompt="1"/>
          </p:nvPr>
        </p:nvSpPr>
        <p:spPr>
          <a:xfrm>
            <a:off x="17760" y="1855676"/>
            <a:ext cx="11722101" cy="532800"/>
          </a:xfrm>
          <a:prstGeom prst="rect">
            <a:avLst/>
          </a:prstGeom>
        </p:spPr>
        <p:txBody>
          <a:bodyPr/>
          <a:lstStyle>
            <a:lvl1pPr marL="90170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3200" kern="1200" noProof="0" dirty="0" smtClean="0">
                <a:solidFill>
                  <a:srgbClr val="233289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fr-FR" dirty="0" smtClean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2138675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9FAAE9"/>
            </a:gs>
            <a:gs pos="46000">
              <a:srgbClr val="E1E4F7"/>
            </a:gs>
            <a:gs pos="100000">
              <a:srgbClr val="9FAAE9"/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05200" y="1"/>
            <a:ext cx="10714746" cy="1639613"/>
          </a:xfrm>
          <a:prstGeom prst="rect">
            <a:avLst/>
          </a:prstGeom>
        </p:spPr>
        <p:txBody>
          <a:bodyPr vert="horz" lIns="0" tIns="0" rIns="36000" bIns="36000" rtlCol="0" anchor="t">
            <a:normAutofit/>
          </a:bodyPr>
          <a:lstStyle/>
          <a:p>
            <a:r>
              <a:rPr lang="fr-FR" dirty="0" smtClean="0"/>
              <a:t>Modifiez le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 rot="16200000">
            <a:off x="11342400" y="410400"/>
            <a:ext cx="1260000" cy="439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rgbClr val="D7681E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7681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30/04/2018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D7681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 rot="16200000">
            <a:off x="9513919" y="3498881"/>
            <a:ext cx="4916962" cy="439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D7681E"/>
                </a:solidFill>
              </a:defRPr>
            </a:lvl1pPr>
          </a:lstStyle>
          <a:p>
            <a:pPr>
              <a:defRPr/>
            </a:pPr>
            <a:endParaRPr lang="fr-FR" dirty="0"/>
          </a:p>
        </p:txBody>
      </p:sp>
      <p:pic>
        <p:nvPicPr>
          <p:cNvPr id="10" name="Image 9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200" cy="1008000"/>
          </a:xfrm>
          <a:prstGeom prst="rect">
            <a:avLst/>
          </a:prstGeom>
        </p:spPr>
      </p:pic>
      <p:cxnSp>
        <p:nvCxnSpPr>
          <p:cNvPr id="11" name="Connecteur droit 10"/>
          <p:cNvCxnSpPr/>
          <p:nvPr userDrawn="1"/>
        </p:nvCxnSpPr>
        <p:spPr>
          <a:xfrm flipH="1">
            <a:off x="11719946" y="122282"/>
            <a:ext cx="34063" cy="6084000"/>
          </a:xfrm>
          <a:prstGeom prst="line">
            <a:avLst/>
          </a:prstGeom>
          <a:ln>
            <a:solidFill>
              <a:srgbClr val="FEA126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/>
          <p:cNvSpPr/>
          <p:nvPr userDrawn="1"/>
        </p:nvSpPr>
        <p:spPr>
          <a:xfrm>
            <a:off x="11793005" y="6462481"/>
            <a:ext cx="360000" cy="360000"/>
          </a:xfrm>
          <a:prstGeom prst="ellipse">
            <a:avLst/>
          </a:prstGeom>
          <a:solidFill>
            <a:srgbClr val="233289"/>
          </a:solidFill>
          <a:ln>
            <a:solidFill>
              <a:srgbClr val="FEA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792400" y="6462481"/>
            <a:ext cx="36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EA126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0C284-14F2-486E-9444-891FB1FDBAB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FEA1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EA1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>
          <a:xfrm>
            <a:off x="0" y="2530763"/>
            <a:ext cx="11719946" cy="4144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9876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lang="fr-FR" sz="6000" kern="1200" dirty="0">
          <a:solidFill>
            <a:srgbClr val="233289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2151063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044825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6"/>
        </a:buBlip>
        <a:defRPr sz="1600" kern="1200">
          <a:solidFill>
            <a:srgbClr val="23328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Numériser des données astronomiques contemporaines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7681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04/04/2019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D7681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Journées </a:t>
            </a:r>
            <a:r>
              <a:rPr lang="fr-FR" dirty="0" err="1" smtClean="0"/>
              <a:t>Collex</a:t>
            </a:r>
            <a:r>
              <a:rPr lang="fr-FR" dirty="0" smtClean="0"/>
              <a:t>-Persée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0C284-14F2-486E-9444-891FB1FDBAB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FEA1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EA1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7" name="Espace réservé du contenu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240" y="2004039"/>
            <a:ext cx="7224665" cy="4466393"/>
          </a:xfrm>
        </p:spPr>
      </p:pic>
    </p:spTree>
    <p:extLst>
      <p:ext uri="{BB962C8B-B14F-4D97-AF65-F5344CB8AC3E}">
        <p14:creationId xmlns:p14="http://schemas.microsoft.com/office/powerpoint/2010/main" val="211989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17760" y="1263393"/>
            <a:ext cx="11722101" cy="532800"/>
          </a:xfrm>
        </p:spPr>
        <p:txBody>
          <a:bodyPr/>
          <a:lstStyle/>
          <a:p>
            <a:r>
              <a:rPr lang="fr-FR" dirty="0" smtClean="0"/>
              <a:t>Les acteurs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r>
              <a:rPr lang="fr-FR" dirty="0">
                <a:solidFill>
                  <a:srgbClr val="D7681E"/>
                </a:solidFill>
              </a:rPr>
              <a:t>04/04/2019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Journées </a:t>
            </a:r>
            <a:r>
              <a:rPr lang="fr-FR" dirty="0" err="1" smtClean="0"/>
              <a:t>Collex</a:t>
            </a:r>
            <a:r>
              <a:rPr lang="fr-FR" dirty="0" smtClean="0"/>
              <a:t>-Persée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0C284-14F2-486E-9444-891FB1FDBAB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FE97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E97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Déroulé du projet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069" y="3724908"/>
            <a:ext cx="2044816" cy="720409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7347248" y="2106682"/>
            <a:ext cx="4239461" cy="1719620"/>
          </a:xfrm>
          <a:prstGeom prst="roundRect">
            <a:avLst/>
          </a:prstGeom>
          <a:noFill/>
          <a:ln>
            <a:solidFill>
              <a:srgbClr val="233289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>
                <a:solidFill>
                  <a:srgbClr val="233289"/>
                </a:solidFill>
              </a:rPr>
              <a:t>Recherche</a:t>
            </a:r>
          </a:p>
          <a:p>
            <a:pPr marL="0" lvl="1"/>
            <a:r>
              <a:rPr lang="fr-FR" dirty="0" smtClean="0">
                <a:solidFill>
                  <a:srgbClr val="469476"/>
                </a:solidFill>
              </a:rPr>
              <a:t>Conduite de projet </a:t>
            </a:r>
          </a:p>
          <a:p>
            <a:pPr marL="0" lvl="1"/>
            <a:r>
              <a:rPr lang="fr-FR" dirty="0" smtClean="0">
                <a:solidFill>
                  <a:srgbClr val="469476"/>
                </a:solidFill>
              </a:rPr>
              <a:t>Compétences </a:t>
            </a:r>
            <a:r>
              <a:rPr lang="fr-FR" dirty="0">
                <a:solidFill>
                  <a:srgbClr val="469476"/>
                </a:solidFill>
              </a:rPr>
              <a:t>scientifiques (nature et intérêt des données, définition du besoin, des usages…)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7321848" y="4749800"/>
            <a:ext cx="4239461" cy="2026087"/>
          </a:xfrm>
          <a:prstGeom prst="roundRect">
            <a:avLst/>
          </a:prstGeom>
          <a:noFill/>
          <a:ln>
            <a:solidFill>
              <a:srgbClr val="233289"/>
            </a:solidFill>
          </a:ln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 smtClean="0">
                <a:solidFill>
                  <a:srgbClr val="233289"/>
                </a:solidFill>
              </a:rPr>
              <a:t>Bibliothèque</a:t>
            </a:r>
          </a:p>
          <a:p>
            <a:pPr marL="0" lvl="1"/>
            <a:r>
              <a:rPr lang="fr-FR" dirty="0" smtClean="0">
                <a:solidFill>
                  <a:srgbClr val="469476"/>
                </a:solidFill>
              </a:rPr>
              <a:t>Conduite de projet </a:t>
            </a:r>
          </a:p>
          <a:p>
            <a:pPr marL="0" lvl="1"/>
            <a:r>
              <a:rPr lang="fr-FR" dirty="0" smtClean="0">
                <a:solidFill>
                  <a:srgbClr val="469476"/>
                </a:solidFill>
              </a:rPr>
              <a:t>Assistance à maitrise d’ouvrage</a:t>
            </a:r>
          </a:p>
          <a:p>
            <a:pPr marL="0" lvl="1"/>
            <a:r>
              <a:rPr lang="fr-FR" dirty="0" smtClean="0">
                <a:solidFill>
                  <a:srgbClr val="469476"/>
                </a:solidFill>
              </a:rPr>
              <a:t>Montage du dossier</a:t>
            </a:r>
          </a:p>
          <a:p>
            <a:pPr marL="0" lvl="1"/>
            <a:r>
              <a:rPr lang="fr-FR" dirty="0" smtClean="0">
                <a:solidFill>
                  <a:srgbClr val="469476"/>
                </a:solidFill>
              </a:rPr>
              <a:t>Expertise </a:t>
            </a:r>
            <a:r>
              <a:rPr lang="fr-FR" sz="1600" dirty="0" smtClean="0">
                <a:solidFill>
                  <a:srgbClr val="469476"/>
                </a:solidFill>
              </a:rPr>
              <a:t>(numérisation, métadonnées…)</a:t>
            </a:r>
          </a:p>
          <a:p>
            <a:pPr marL="0" lvl="1"/>
            <a:r>
              <a:rPr lang="fr-FR" dirty="0" smtClean="0">
                <a:solidFill>
                  <a:srgbClr val="469476"/>
                </a:solidFill>
              </a:rPr>
              <a:t>Analyse du besoin</a:t>
            </a:r>
            <a:endParaRPr lang="fr-FR" dirty="0">
              <a:solidFill>
                <a:srgbClr val="469476"/>
              </a:solidFill>
            </a:endParaRPr>
          </a:p>
        </p:txBody>
      </p:sp>
      <p:cxnSp>
        <p:nvCxnSpPr>
          <p:cNvPr id="23" name="Connecteur droit avec flèche 22"/>
          <p:cNvCxnSpPr/>
          <p:nvPr/>
        </p:nvCxnSpPr>
        <p:spPr>
          <a:xfrm flipH="1" flipV="1">
            <a:off x="6828210" y="4344207"/>
            <a:ext cx="616918" cy="559363"/>
          </a:xfrm>
          <a:prstGeom prst="straightConnector1">
            <a:avLst/>
          </a:prstGeom>
          <a:ln w="38100">
            <a:solidFill>
              <a:srgbClr val="233289"/>
            </a:solidFill>
            <a:headEnd type="oval" w="med" len="med"/>
            <a:tailEnd type="stealth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H="1">
            <a:off x="6764720" y="3142169"/>
            <a:ext cx="616918" cy="559363"/>
          </a:xfrm>
          <a:prstGeom prst="straightConnector1">
            <a:avLst/>
          </a:prstGeom>
          <a:ln w="38100">
            <a:solidFill>
              <a:srgbClr val="233289"/>
            </a:solidFill>
            <a:headEnd type="oval" w="med" len="med"/>
            <a:tailEnd type="stealth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35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17760" y="1263393"/>
            <a:ext cx="11722101" cy="532800"/>
          </a:xfrm>
        </p:spPr>
        <p:txBody>
          <a:bodyPr/>
          <a:lstStyle/>
          <a:p>
            <a:r>
              <a:rPr lang="fr-FR" dirty="0" smtClean="0"/>
              <a:t>Les acteurs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r>
              <a:rPr lang="fr-FR" dirty="0">
                <a:solidFill>
                  <a:srgbClr val="D7681E"/>
                </a:solidFill>
              </a:rPr>
              <a:t>04/04/2019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Journées </a:t>
            </a:r>
            <a:r>
              <a:rPr lang="fr-FR" dirty="0" err="1" smtClean="0"/>
              <a:t>Collex</a:t>
            </a:r>
            <a:r>
              <a:rPr lang="fr-FR" dirty="0" smtClean="0"/>
              <a:t>-Persée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0C284-14F2-486E-9444-891FB1FDBAB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FE97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E97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Déroulé du projet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069" y="3724908"/>
            <a:ext cx="2044816" cy="720409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7347248" y="2106682"/>
            <a:ext cx="4239461" cy="1719620"/>
          </a:xfrm>
          <a:prstGeom prst="roundRect">
            <a:avLst/>
          </a:prstGeom>
          <a:noFill/>
          <a:ln>
            <a:solidFill>
              <a:srgbClr val="233289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>
                <a:solidFill>
                  <a:srgbClr val="233289"/>
                </a:solidFill>
              </a:rPr>
              <a:t>Recherche</a:t>
            </a:r>
          </a:p>
          <a:p>
            <a:pPr marL="0" lvl="1"/>
            <a:r>
              <a:rPr lang="fr-FR" dirty="0" smtClean="0">
                <a:solidFill>
                  <a:srgbClr val="469476"/>
                </a:solidFill>
              </a:rPr>
              <a:t>Conduite de projet </a:t>
            </a:r>
          </a:p>
          <a:p>
            <a:pPr marL="0" lvl="1"/>
            <a:r>
              <a:rPr lang="fr-FR" dirty="0">
                <a:solidFill>
                  <a:srgbClr val="469476"/>
                </a:solidFill>
              </a:rPr>
              <a:t>Compétences scientifiques (nature et intérêt des données, définition du besoin, des usages…)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7321848" y="4749800"/>
            <a:ext cx="4239461" cy="2026087"/>
          </a:xfrm>
          <a:prstGeom prst="roundRect">
            <a:avLst/>
          </a:prstGeom>
          <a:noFill/>
          <a:ln>
            <a:solidFill>
              <a:srgbClr val="233289"/>
            </a:solidFill>
          </a:ln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 smtClean="0">
                <a:solidFill>
                  <a:srgbClr val="233289"/>
                </a:solidFill>
              </a:rPr>
              <a:t>Bibliothèque</a:t>
            </a:r>
          </a:p>
          <a:p>
            <a:pPr marL="0" lvl="1"/>
            <a:r>
              <a:rPr lang="fr-FR" dirty="0" smtClean="0">
                <a:solidFill>
                  <a:srgbClr val="469476"/>
                </a:solidFill>
              </a:rPr>
              <a:t>Conduite de projet </a:t>
            </a:r>
          </a:p>
          <a:p>
            <a:pPr marL="0" lvl="1"/>
            <a:r>
              <a:rPr lang="fr-FR" dirty="0" smtClean="0">
                <a:solidFill>
                  <a:srgbClr val="469476"/>
                </a:solidFill>
              </a:rPr>
              <a:t>Assistance à maitrise d’ouvrage</a:t>
            </a:r>
          </a:p>
          <a:p>
            <a:pPr marL="0" lvl="1"/>
            <a:r>
              <a:rPr lang="fr-FR" dirty="0" smtClean="0">
                <a:solidFill>
                  <a:srgbClr val="469476"/>
                </a:solidFill>
              </a:rPr>
              <a:t>Montage du dossier</a:t>
            </a:r>
          </a:p>
          <a:p>
            <a:pPr marL="0" lvl="1"/>
            <a:r>
              <a:rPr lang="fr-FR" dirty="0" smtClean="0">
                <a:solidFill>
                  <a:srgbClr val="469476"/>
                </a:solidFill>
              </a:rPr>
              <a:t>Expertise </a:t>
            </a:r>
            <a:r>
              <a:rPr lang="fr-FR" sz="1600" dirty="0" smtClean="0">
                <a:solidFill>
                  <a:srgbClr val="469476"/>
                </a:solidFill>
              </a:rPr>
              <a:t>(numérisation, métadonnées…)</a:t>
            </a:r>
          </a:p>
          <a:p>
            <a:pPr marL="0" lvl="1"/>
            <a:r>
              <a:rPr lang="fr-FR" dirty="0" smtClean="0">
                <a:solidFill>
                  <a:srgbClr val="469476"/>
                </a:solidFill>
              </a:rPr>
              <a:t>Analyse du besoin</a:t>
            </a:r>
            <a:endParaRPr lang="fr-FR" dirty="0">
              <a:solidFill>
                <a:srgbClr val="469476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00201" y="2100663"/>
            <a:ext cx="4240800" cy="1106686"/>
          </a:xfrm>
          <a:prstGeom prst="roundRect">
            <a:avLst/>
          </a:prstGeom>
          <a:noFill/>
          <a:ln>
            <a:solidFill>
              <a:srgbClr val="233289"/>
            </a:solidFill>
          </a:ln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fr-FR" b="1" dirty="0">
                <a:solidFill>
                  <a:srgbClr val="233289"/>
                </a:solidFill>
              </a:rPr>
              <a:t>Archives</a:t>
            </a:r>
          </a:p>
          <a:p>
            <a:pPr marL="0" lvl="1" algn="r"/>
            <a:r>
              <a:rPr lang="fr-FR" dirty="0" smtClean="0">
                <a:solidFill>
                  <a:srgbClr val="469476"/>
                </a:solidFill>
              </a:rPr>
              <a:t>Expertise</a:t>
            </a:r>
          </a:p>
          <a:p>
            <a:pPr marL="0" lvl="1" algn="r"/>
            <a:r>
              <a:rPr lang="fr-FR" dirty="0" smtClean="0">
                <a:solidFill>
                  <a:srgbClr val="469476"/>
                </a:solidFill>
              </a:rPr>
              <a:t>Récolement</a:t>
            </a:r>
            <a:endParaRPr lang="fr-FR" dirty="0">
              <a:solidFill>
                <a:srgbClr val="469476"/>
              </a:solidFill>
            </a:endParaRPr>
          </a:p>
        </p:txBody>
      </p:sp>
      <p:cxnSp>
        <p:nvCxnSpPr>
          <p:cNvPr id="23" name="Connecteur droit avec flèche 22"/>
          <p:cNvCxnSpPr/>
          <p:nvPr/>
        </p:nvCxnSpPr>
        <p:spPr>
          <a:xfrm flipH="1" flipV="1">
            <a:off x="6828210" y="4344207"/>
            <a:ext cx="616918" cy="559363"/>
          </a:xfrm>
          <a:prstGeom prst="straightConnector1">
            <a:avLst/>
          </a:prstGeom>
          <a:ln w="38100">
            <a:solidFill>
              <a:srgbClr val="233289"/>
            </a:solidFill>
            <a:headEnd type="oval" w="med" len="med"/>
            <a:tailEnd type="stealth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4297348" y="3142169"/>
            <a:ext cx="616918" cy="559363"/>
          </a:xfrm>
          <a:prstGeom prst="straightConnector1">
            <a:avLst/>
          </a:prstGeom>
          <a:ln w="38100">
            <a:solidFill>
              <a:srgbClr val="233289"/>
            </a:solidFill>
            <a:headEnd type="oval" w="med" len="med"/>
            <a:tailEnd type="stealth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H="1">
            <a:off x="6764720" y="3142169"/>
            <a:ext cx="616918" cy="559363"/>
          </a:xfrm>
          <a:prstGeom prst="straightConnector1">
            <a:avLst/>
          </a:prstGeom>
          <a:ln w="38100">
            <a:solidFill>
              <a:srgbClr val="233289"/>
            </a:solidFill>
            <a:headEnd type="oval" w="med" len="med"/>
            <a:tailEnd type="stealth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325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17760" y="1263393"/>
            <a:ext cx="11722101" cy="532800"/>
          </a:xfrm>
        </p:spPr>
        <p:txBody>
          <a:bodyPr/>
          <a:lstStyle/>
          <a:p>
            <a:r>
              <a:rPr lang="fr-FR" dirty="0" smtClean="0"/>
              <a:t>Les acteurs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r>
              <a:rPr lang="fr-FR" dirty="0">
                <a:solidFill>
                  <a:srgbClr val="D7681E"/>
                </a:solidFill>
              </a:rPr>
              <a:t>04/04/2019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Journées </a:t>
            </a:r>
            <a:r>
              <a:rPr lang="fr-FR" dirty="0" err="1" smtClean="0"/>
              <a:t>Collex</a:t>
            </a:r>
            <a:r>
              <a:rPr lang="fr-FR" dirty="0" smtClean="0"/>
              <a:t>-Persée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0C284-14F2-486E-9444-891FB1FDBAB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FE97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E97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Déroulé du projet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069" y="3724908"/>
            <a:ext cx="2044816" cy="720409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7347248" y="2106682"/>
            <a:ext cx="4239461" cy="1719620"/>
          </a:xfrm>
          <a:prstGeom prst="roundRect">
            <a:avLst/>
          </a:prstGeom>
          <a:noFill/>
          <a:ln>
            <a:solidFill>
              <a:srgbClr val="233289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>
                <a:solidFill>
                  <a:srgbClr val="233289"/>
                </a:solidFill>
              </a:rPr>
              <a:t>Recherche</a:t>
            </a:r>
          </a:p>
          <a:p>
            <a:pPr marL="0" lvl="1"/>
            <a:r>
              <a:rPr lang="fr-FR" dirty="0" smtClean="0">
                <a:solidFill>
                  <a:srgbClr val="469476"/>
                </a:solidFill>
              </a:rPr>
              <a:t>Conduite de projet </a:t>
            </a:r>
          </a:p>
          <a:p>
            <a:pPr marL="0" lvl="1"/>
            <a:r>
              <a:rPr lang="fr-FR" dirty="0">
                <a:solidFill>
                  <a:srgbClr val="469476"/>
                </a:solidFill>
              </a:rPr>
              <a:t>Compétences scientifiques (nature et intérêt des données, définition du besoin, des usages…)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7321848" y="4749800"/>
            <a:ext cx="4239461" cy="2026087"/>
          </a:xfrm>
          <a:prstGeom prst="roundRect">
            <a:avLst/>
          </a:prstGeom>
          <a:noFill/>
          <a:ln>
            <a:solidFill>
              <a:srgbClr val="233289"/>
            </a:solidFill>
          </a:ln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 smtClean="0">
                <a:solidFill>
                  <a:srgbClr val="233289"/>
                </a:solidFill>
              </a:rPr>
              <a:t>Bibliothèque</a:t>
            </a:r>
          </a:p>
          <a:p>
            <a:pPr marL="0" lvl="1"/>
            <a:r>
              <a:rPr lang="fr-FR" dirty="0" smtClean="0">
                <a:solidFill>
                  <a:srgbClr val="469476"/>
                </a:solidFill>
              </a:rPr>
              <a:t>Conduite de projet </a:t>
            </a:r>
          </a:p>
          <a:p>
            <a:pPr marL="0" lvl="1"/>
            <a:r>
              <a:rPr lang="fr-FR" dirty="0" smtClean="0">
                <a:solidFill>
                  <a:srgbClr val="469476"/>
                </a:solidFill>
              </a:rPr>
              <a:t>Assistance à maitrise d’ouvrage</a:t>
            </a:r>
          </a:p>
          <a:p>
            <a:pPr marL="0" lvl="1"/>
            <a:r>
              <a:rPr lang="fr-FR" dirty="0" smtClean="0">
                <a:solidFill>
                  <a:srgbClr val="469476"/>
                </a:solidFill>
              </a:rPr>
              <a:t>Montage du dossier</a:t>
            </a:r>
          </a:p>
          <a:p>
            <a:pPr marL="0" lvl="1"/>
            <a:r>
              <a:rPr lang="fr-FR" dirty="0" smtClean="0">
                <a:solidFill>
                  <a:srgbClr val="469476"/>
                </a:solidFill>
              </a:rPr>
              <a:t>Expertise </a:t>
            </a:r>
            <a:r>
              <a:rPr lang="fr-FR" sz="1600" dirty="0" smtClean="0">
                <a:solidFill>
                  <a:srgbClr val="469476"/>
                </a:solidFill>
              </a:rPr>
              <a:t>(numérisation, métadonnées…)</a:t>
            </a:r>
          </a:p>
          <a:p>
            <a:pPr marL="0" lvl="1"/>
            <a:r>
              <a:rPr lang="fr-FR" dirty="0" smtClean="0">
                <a:solidFill>
                  <a:srgbClr val="469476"/>
                </a:solidFill>
              </a:rPr>
              <a:t>Analyse du besoin</a:t>
            </a:r>
            <a:endParaRPr lang="fr-FR" dirty="0">
              <a:solidFill>
                <a:srgbClr val="469476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00201" y="2100663"/>
            <a:ext cx="4240800" cy="1106686"/>
          </a:xfrm>
          <a:prstGeom prst="roundRect">
            <a:avLst/>
          </a:prstGeom>
          <a:noFill/>
          <a:ln>
            <a:solidFill>
              <a:srgbClr val="233289"/>
            </a:solidFill>
          </a:ln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fr-FR" b="1" dirty="0">
                <a:solidFill>
                  <a:srgbClr val="233289"/>
                </a:solidFill>
              </a:rPr>
              <a:t>Archives</a:t>
            </a:r>
          </a:p>
          <a:p>
            <a:pPr marL="0" lvl="1" algn="r"/>
            <a:r>
              <a:rPr lang="fr-FR" dirty="0" smtClean="0">
                <a:solidFill>
                  <a:srgbClr val="469476"/>
                </a:solidFill>
              </a:rPr>
              <a:t>Expertise</a:t>
            </a:r>
          </a:p>
          <a:p>
            <a:pPr marL="0" lvl="1" algn="r"/>
            <a:r>
              <a:rPr lang="fr-FR" dirty="0" smtClean="0">
                <a:solidFill>
                  <a:srgbClr val="469476"/>
                </a:solidFill>
              </a:rPr>
              <a:t>Récolement</a:t>
            </a:r>
            <a:endParaRPr lang="fr-FR" dirty="0">
              <a:solidFill>
                <a:srgbClr val="469476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00201" y="4848781"/>
            <a:ext cx="4240800" cy="1106686"/>
          </a:xfrm>
          <a:prstGeom prst="roundRect">
            <a:avLst/>
          </a:prstGeom>
          <a:noFill/>
          <a:ln w="9525">
            <a:solidFill>
              <a:srgbClr val="233289"/>
            </a:solidFill>
            <a:bevel/>
          </a:ln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fr-FR" b="1" dirty="0">
                <a:solidFill>
                  <a:srgbClr val="233289"/>
                </a:solidFill>
              </a:rPr>
              <a:t>Informatique</a:t>
            </a:r>
          </a:p>
          <a:p>
            <a:pPr marL="0" lvl="1" algn="r"/>
            <a:r>
              <a:rPr lang="fr-FR" dirty="0" smtClean="0">
                <a:solidFill>
                  <a:srgbClr val="469476"/>
                </a:solidFill>
              </a:rPr>
              <a:t>Stockage / archivage</a:t>
            </a:r>
          </a:p>
          <a:p>
            <a:pPr marL="0" lvl="1" algn="r"/>
            <a:r>
              <a:rPr lang="fr-FR" dirty="0" smtClean="0">
                <a:solidFill>
                  <a:srgbClr val="469476"/>
                </a:solidFill>
              </a:rPr>
              <a:t>Diffusion </a:t>
            </a:r>
            <a:r>
              <a:rPr lang="fr-FR" sz="1600" dirty="0" smtClean="0">
                <a:solidFill>
                  <a:srgbClr val="469476"/>
                </a:solidFill>
              </a:rPr>
              <a:t>(observatoire virtuel)</a:t>
            </a:r>
            <a:endParaRPr lang="fr-FR" sz="1600" dirty="0">
              <a:solidFill>
                <a:srgbClr val="469476"/>
              </a:solidFill>
            </a:endParaRPr>
          </a:p>
        </p:txBody>
      </p:sp>
      <p:cxnSp>
        <p:nvCxnSpPr>
          <p:cNvPr id="22" name="Connecteur droit avec flèche 21"/>
          <p:cNvCxnSpPr/>
          <p:nvPr/>
        </p:nvCxnSpPr>
        <p:spPr>
          <a:xfrm flipV="1">
            <a:off x="4301825" y="4354598"/>
            <a:ext cx="616918" cy="559363"/>
          </a:xfrm>
          <a:prstGeom prst="straightConnector1">
            <a:avLst/>
          </a:prstGeom>
          <a:ln w="38100">
            <a:solidFill>
              <a:srgbClr val="233289"/>
            </a:solidFill>
            <a:headEnd type="oval" w="med" len="med"/>
            <a:tailEnd type="stealth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H="1" flipV="1">
            <a:off x="6828210" y="4344207"/>
            <a:ext cx="616918" cy="559363"/>
          </a:xfrm>
          <a:prstGeom prst="straightConnector1">
            <a:avLst/>
          </a:prstGeom>
          <a:ln w="38100">
            <a:solidFill>
              <a:srgbClr val="233289"/>
            </a:solidFill>
            <a:headEnd type="oval" w="med" len="med"/>
            <a:tailEnd type="stealth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4297348" y="3142169"/>
            <a:ext cx="616918" cy="559363"/>
          </a:xfrm>
          <a:prstGeom prst="straightConnector1">
            <a:avLst/>
          </a:prstGeom>
          <a:ln w="38100">
            <a:solidFill>
              <a:srgbClr val="233289"/>
            </a:solidFill>
            <a:headEnd type="oval" w="med" len="med"/>
            <a:tailEnd type="stealth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H="1">
            <a:off x="6764720" y="3142169"/>
            <a:ext cx="616918" cy="559363"/>
          </a:xfrm>
          <a:prstGeom prst="straightConnector1">
            <a:avLst/>
          </a:prstGeom>
          <a:ln w="38100">
            <a:solidFill>
              <a:srgbClr val="233289"/>
            </a:solidFill>
            <a:headEnd type="oval" w="med" len="med"/>
            <a:tailEnd type="stealth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78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17760" y="1855676"/>
            <a:ext cx="11722101" cy="935232"/>
          </a:xfrm>
        </p:spPr>
        <p:txBody>
          <a:bodyPr>
            <a:normAutofit lnSpcReduction="10000"/>
          </a:bodyPr>
          <a:lstStyle/>
          <a:p>
            <a:r>
              <a:rPr lang="fr-FR" dirty="0"/>
              <a:t>Etape 2 : procéder à l’inventaire des </a:t>
            </a:r>
            <a:r>
              <a:rPr lang="fr-FR" dirty="0" smtClean="0"/>
              <a:t>sources 					(archiviste/astronome)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r>
              <a:rPr lang="fr-FR" dirty="0">
                <a:solidFill>
                  <a:srgbClr val="D7681E"/>
                </a:solidFill>
              </a:rPr>
              <a:t>04/04/2019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Journées </a:t>
            </a:r>
            <a:r>
              <a:rPr lang="fr-FR" dirty="0" err="1" smtClean="0"/>
              <a:t>Collex</a:t>
            </a:r>
            <a:r>
              <a:rPr lang="fr-FR" dirty="0" smtClean="0"/>
              <a:t>-Persée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0C284-14F2-486E-9444-891FB1FDBAB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FE97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E97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Déroulé du projet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"/>
          </p:nvPr>
        </p:nvSpPr>
        <p:spPr>
          <a:xfrm>
            <a:off x="11635" y="3438659"/>
            <a:ext cx="11708311" cy="3213349"/>
          </a:xfrm>
        </p:spPr>
        <p:txBody>
          <a:bodyPr/>
          <a:lstStyle/>
          <a:p>
            <a:pPr marL="2959100" indent="-285750">
              <a:buSzPct val="90000"/>
              <a:buBlip>
                <a:blip r:embed="rId2"/>
              </a:buBlip>
            </a:pPr>
            <a:r>
              <a:rPr lang="fr-FR" sz="2200" dirty="0">
                <a:latin typeface="Trebuchet MS" panose="020B0603020202020204" pitchFamily="34" charset="0"/>
              </a:rPr>
              <a:t>Préparation d’un tableau de récolement</a:t>
            </a:r>
          </a:p>
          <a:p>
            <a:pPr marL="2959100" indent="-285750">
              <a:buSzPct val="90000"/>
              <a:buBlip>
                <a:blip r:embed="rId2"/>
              </a:buBlip>
            </a:pPr>
            <a:r>
              <a:rPr lang="fr-FR" sz="2200" dirty="0">
                <a:latin typeface="Trebuchet MS" panose="020B0603020202020204" pitchFamily="34" charset="0"/>
              </a:rPr>
              <a:t>Définition du mode opératoire</a:t>
            </a:r>
          </a:p>
          <a:p>
            <a:pPr marL="2959100" indent="-285750">
              <a:buSzPct val="90000"/>
              <a:buBlip>
                <a:blip r:embed="rId2"/>
              </a:buBlip>
            </a:pPr>
            <a:r>
              <a:rPr lang="fr-FR" sz="2200" dirty="0">
                <a:latin typeface="Trebuchet MS" panose="020B0603020202020204" pitchFamily="34" charset="0"/>
              </a:rPr>
              <a:t>Analyse de l’état matériel</a:t>
            </a:r>
          </a:p>
          <a:p>
            <a:pPr marL="2959100" indent="-285750">
              <a:buSzPct val="90000"/>
              <a:buBlip>
                <a:blip r:embed="rId2"/>
              </a:buBlip>
            </a:pPr>
            <a:r>
              <a:rPr lang="fr-FR" sz="2200" dirty="0">
                <a:latin typeface="Trebuchet MS" panose="020B0603020202020204" pitchFamily="34" charset="0"/>
              </a:rPr>
              <a:t>Rédaction d’un bordereau de versement</a:t>
            </a:r>
          </a:p>
          <a:p>
            <a:pPr marL="2959100" indent="-285750">
              <a:buSzPct val="90000"/>
              <a:buBlip>
                <a:blip r:embed="rId2"/>
              </a:buBlip>
            </a:pPr>
            <a:r>
              <a:rPr lang="fr-FR" sz="2200" dirty="0">
                <a:latin typeface="Trebuchet MS" panose="020B0603020202020204" pitchFamily="34" charset="0"/>
              </a:rPr>
              <a:t>Classement </a:t>
            </a:r>
          </a:p>
        </p:txBody>
      </p:sp>
    </p:spTree>
    <p:extLst>
      <p:ext uri="{BB962C8B-B14F-4D97-AF65-F5344CB8AC3E}">
        <p14:creationId xmlns:p14="http://schemas.microsoft.com/office/powerpoint/2010/main" val="317424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17760" y="1855676"/>
            <a:ext cx="11722101" cy="887524"/>
          </a:xfrm>
        </p:spPr>
        <p:txBody>
          <a:bodyPr>
            <a:normAutofit lnSpcReduction="10000"/>
          </a:bodyPr>
          <a:lstStyle/>
          <a:p>
            <a:r>
              <a:rPr lang="fr-FR" dirty="0"/>
              <a:t>Etape </a:t>
            </a:r>
            <a:r>
              <a:rPr lang="fr-FR" dirty="0" smtClean="0"/>
              <a:t>3 </a:t>
            </a:r>
            <a:r>
              <a:rPr lang="fr-FR" dirty="0"/>
              <a:t>: </a:t>
            </a:r>
            <a:r>
              <a:rPr lang="fr-FR" dirty="0" smtClean="0"/>
              <a:t>établir un </a:t>
            </a:r>
            <a:r>
              <a:rPr lang="fr-FR" dirty="0"/>
              <a:t>cahier des </a:t>
            </a:r>
            <a:r>
              <a:rPr lang="fr-FR" dirty="0" smtClean="0"/>
              <a:t>charges </a:t>
            </a:r>
          </a:p>
          <a:p>
            <a:r>
              <a:rPr lang="fr-FR" dirty="0"/>
              <a:t>	</a:t>
            </a:r>
            <a:r>
              <a:rPr lang="fr-FR" dirty="0" smtClean="0"/>
              <a:t>		(bibliothécaire, archiviste)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r>
              <a:rPr lang="fr-FR" dirty="0">
                <a:solidFill>
                  <a:srgbClr val="D7681E"/>
                </a:solidFill>
              </a:rPr>
              <a:t>04/04/2019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Journées </a:t>
            </a:r>
            <a:r>
              <a:rPr lang="fr-FR" dirty="0" err="1" smtClean="0"/>
              <a:t>Collex</a:t>
            </a:r>
            <a:r>
              <a:rPr lang="fr-FR" dirty="0" smtClean="0"/>
              <a:t>-Persée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0C284-14F2-486E-9444-891FB1FDBAB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FE97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E97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Déroulé du projet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"/>
          </p:nvPr>
        </p:nvSpPr>
        <p:spPr>
          <a:xfrm>
            <a:off x="11635" y="3438659"/>
            <a:ext cx="11708311" cy="3213349"/>
          </a:xfrm>
        </p:spPr>
        <p:txBody>
          <a:bodyPr/>
          <a:lstStyle/>
          <a:p>
            <a:pPr marL="2959100" indent="-285750">
              <a:buSzPct val="90000"/>
              <a:buBlip>
                <a:blip r:embed="rId2"/>
              </a:buBlip>
            </a:pPr>
            <a:r>
              <a:rPr lang="fr-FR" sz="2200" dirty="0" smtClean="0">
                <a:latin typeface="Trebuchet MS" panose="020B0603020202020204" pitchFamily="34" charset="0"/>
              </a:rPr>
              <a:t>Assistance à maîtrise d’ouvrage</a:t>
            </a:r>
          </a:p>
          <a:p>
            <a:pPr marL="2959100" indent="-285750">
              <a:buSzPct val="90000"/>
              <a:buBlip>
                <a:blip r:embed="rId2"/>
              </a:buBlip>
            </a:pPr>
            <a:r>
              <a:rPr lang="fr-FR" sz="2200" dirty="0" smtClean="0">
                <a:latin typeface="Trebuchet MS" panose="020B0603020202020204" pitchFamily="34" charset="0"/>
              </a:rPr>
              <a:t>Analyse du besoin de l’équipe de recherche</a:t>
            </a:r>
          </a:p>
          <a:p>
            <a:pPr marL="2959100" indent="-285750">
              <a:buSzPct val="90000"/>
              <a:buBlip>
                <a:blip r:embed="rId2"/>
              </a:buBlip>
            </a:pPr>
            <a:r>
              <a:rPr lang="fr-FR" sz="2200" dirty="0" smtClean="0">
                <a:latin typeface="Trebuchet MS" panose="020B0603020202020204" pitchFamily="34" charset="0"/>
              </a:rPr>
              <a:t>Recommandations (format, métadonnées, règles de nommage…)</a:t>
            </a:r>
          </a:p>
          <a:p>
            <a:pPr marL="2959100" indent="-285750">
              <a:buSzPct val="90000"/>
              <a:buBlip>
                <a:blip r:embed="rId2"/>
              </a:buBlip>
            </a:pPr>
            <a:r>
              <a:rPr lang="fr-FR" sz="2200" dirty="0" smtClean="0">
                <a:latin typeface="Trebuchet MS" panose="020B0603020202020204" pitchFamily="34" charset="0"/>
              </a:rPr>
              <a:t>Rédaction des spécifications techniques</a:t>
            </a:r>
          </a:p>
          <a:p>
            <a:pPr marL="2959100" indent="-285750">
              <a:buSzPct val="90000"/>
              <a:buBlip>
                <a:blip r:embed="rId2"/>
              </a:buBlip>
            </a:pPr>
            <a:r>
              <a:rPr lang="fr-FR" sz="2200" dirty="0" smtClean="0">
                <a:latin typeface="Trebuchet MS" panose="020B0603020202020204" pitchFamily="34" charset="0"/>
              </a:rPr>
              <a:t>Reconditionnement </a:t>
            </a:r>
          </a:p>
          <a:p>
            <a:pPr marL="2959100" indent="-285750">
              <a:buSzPct val="90000"/>
              <a:buBlip>
                <a:blip r:embed="rId2"/>
              </a:buBlip>
            </a:pPr>
            <a:endParaRPr lang="fr-FR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86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0" y="1259327"/>
            <a:ext cx="11722101" cy="990891"/>
          </a:xfrm>
        </p:spPr>
        <p:txBody>
          <a:bodyPr>
            <a:normAutofit fontScale="92500"/>
          </a:bodyPr>
          <a:lstStyle/>
          <a:p>
            <a:r>
              <a:rPr lang="fr-FR" dirty="0"/>
              <a:t>Etape </a:t>
            </a:r>
            <a:r>
              <a:rPr lang="fr-FR" dirty="0" smtClean="0"/>
              <a:t>4 </a:t>
            </a:r>
            <a:r>
              <a:rPr lang="fr-FR" dirty="0"/>
              <a:t>: procéder à la </a:t>
            </a:r>
            <a:r>
              <a:rPr lang="fr-FR" dirty="0" smtClean="0"/>
              <a:t>numérisation</a:t>
            </a:r>
          </a:p>
          <a:p>
            <a:r>
              <a:rPr lang="fr-FR" dirty="0"/>
              <a:t>	</a:t>
            </a:r>
            <a:r>
              <a:rPr lang="fr-FR" dirty="0" smtClean="0"/>
              <a:t>	(</a:t>
            </a:r>
            <a:r>
              <a:rPr lang="fr-FR" dirty="0" err="1" smtClean="0"/>
              <a:t>prestataire+astronome</a:t>
            </a:r>
            <a:r>
              <a:rPr lang="fr-FR" dirty="0" smtClean="0"/>
              <a:t>, bibliothécaire, informaticien)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r>
              <a:rPr lang="fr-FR" dirty="0">
                <a:solidFill>
                  <a:srgbClr val="D7681E"/>
                </a:solidFill>
              </a:rPr>
              <a:t>04/04/2019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Journées </a:t>
            </a:r>
            <a:r>
              <a:rPr lang="fr-FR" dirty="0" err="1" smtClean="0"/>
              <a:t>Collex</a:t>
            </a:r>
            <a:r>
              <a:rPr lang="fr-FR" dirty="0" smtClean="0"/>
              <a:t>-Persée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0C284-14F2-486E-9444-891FB1FDBAB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FE97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E97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Déroulé du projet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"/>
          </p:nvPr>
        </p:nvSpPr>
        <p:spPr>
          <a:xfrm>
            <a:off x="-179196" y="2699188"/>
            <a:ext cx="11708311" cy="3213349"/>
          </a:xfrm>
        </p:spPr>
        <p:txBody>
          <a:bodyPr/>
          <a:lstStyle/>
          <a:p>
            <a:pPr marL="2959100" indent="-285750">
              <a:buSzPct val="90000"/>
              <a:buBlip>
                <a:blip r:embed="rId2"/>
              </a:buBlip>
            </a:pPr>
            <a:r>
              <a:rPr lang="fr-FR" sz="2200" dirty="0" smtClean="0">
                <a:latin typeface="Trebuchet MS" panose="020B0603020202020204" pitchFamily="34" charset="0"/>
              </a:rPr>
              <a:t>Relations avec le prestataire</a:t>
            </a:r>
          </a:p>
          <a:p>
            <a:pPr marL="2959100" indent="-285750">
              <a:buSzPct val="90000"/>
              <a:buBlip>
                <a:blip r:embed="rId2"/>
              </a:buBlip>
            </a:pPr>
            <a:r>
              <a:rPr lang="fr-FR" sz="2200" dirty="0">
                <a:latin typeface="Trebuchet MS" panose="020B0603020202020204" pitchFamily="34" charset="0"/>
              </a:rPr>
              <a:t>C</a:t>
            </a:r>
            <a:r>
              <a:rPr lang="fr-FR" sz="2200" dirty="0" smtClean="0">
                <a:latin typeface="Trebuchet MS" panose="020B0603020202020204" pitchFamily="34" charset="0"/>
              </a:rPr>
              <a:t>ontrôle qualité</a:t>
            </a:r>
            <a:endParaRPr lang="fr-FR" sz="2200" dirty="0">
              <a:latin typeface="Trebuchet MS" panose="020B0603020202020204" pitchFamily="34" charset="0"/>
            </a:endParaRPr>
          </a:p>
          <a:p>
            <a:pPr marL="2673350">
              <a:buSzPct val="90000"/>
            </a:pPr>
            <a:endParaRPr lang="fr-FR" dirty="0">
              <a:latin typeface="Trebuchet MS" panose="020B0603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915" y="3734661"/>
            <a:ext cx="7784548" cy="2914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836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17760" y="1855675"/>
            <a:ext cx="11722101" cy="1102209"/>
          </a:xfrm>
        </p:spPr>
        <p:txBody>
          <a:bodyPr/>
          <a:lstStyle/>
          <a:p>
            <a:r>
              <a:rPr lang="fr-FR" dirty="0"/>
              <a:t>Etape </a:t>
            </a:r>
            <a:r>
              <a:rPr lang="fr-FR" dirty="0" smtClean="0"/>
              <a:t>5 </a:t>
            </a:r>
            <a:r>
              <a:rPr lang="fr-FR" dirty="0"/>
              <a:t>: </a:t>
            </a:r>
            <a:r>
              <a:rPr lang="fr-FR" dirty="0" smtClean="0"/>
              <a:t>des données brutes aux données </a:t>
            </a:r>
            <a:r>
              <a:rPr lang="fr-FR" i="1" dirty="0" smtClean="0"/>
              <a:t>science </a:t>
            </a:r>
            <a:r>
              <a:rPr lang="fr-FR" i="1" dirty="0" err="1" smtClean="0"/>
              <a:t>ready</a:t>
            </a:r>
            <a:endParaRPr lang="fr-FR" i="1" dirty="0" smtClean="0"/>
          </a:p>
          <a:p>
            <a:r>
              <a:rPr lang="fr-FR" dirty="0"/>
              <a:t>	</a:t>
            </a:r>
            <a:r>
              <a:rPr lang="fr-FR" dirty="0" smtClean="0"/>
              <a:t>		(astronome/ingénieur)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r>
              <a:rPr lang="fr-FR" dirty="0">
                <a:solidFill>
                  <a:srgbClr val="D7681E"/>
                </a:solidFill>
              </a:rPr>
              <a:t>04/04/2019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Journées </a:t>
            </a:r>
            <a:r>
              <a:rPr lang="fr-FR" dirty="0" err="1" smtClean="0"/>
              <a:t>Collex</a:t>
            </a:r>
            <a:r>
              <a:rPr lang="fr-FR" dirty="0" smtClean="0"/>
              <a:t>-Persée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0C284-14F2-486E-9444-891FB1FDBAB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FE97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E97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Déroulé du projet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"/>
          </p:nvPr>
        </p:nvSpPr>
        <p:spPr>
          <a:xfrm>
            <a:off x="11635" y="3438659"/>
            <a:ext cx="11708311" cy="3213349"/>
          </a:xfrm>
        </p:spPr>
        <p:txBody>
          <a:bodyPr/>
          <a:lstStyle/>
          <a:p>
            <a:pPr marL="2244725">
              <a:buSzPct val="90000"/>
            </a:pPr>
            <a:endParaRPr lang="fr-FR" dirty="0">
              <a:latin typeface="Trebuchet MS" panose="020B0603020202020204" pitchFamily="34" charset="0"/>
            </a:endParaRPr>
          </a:p>
          <a:p>
            <a:pPr marL="2959100" indent="-285750">
              <a:buSzPct val="90000"/>
              <a:buBlip>
                <a:blip r:embed="rId2"/>
              </a:buBlip>
            </a:pPr>
            <a:r>
              <a:rPr lang="fr-FR" sz="2200" dirty="0" smtClean="0">
                <a:latin typeface="Trebuchet MS" panose="020B0603020202020204" pitchFamily="34" charset="0"/>
              </a:rPr>
              <a:t>Extraire les données numérisées, les assembler</a:t>
            </a:r>
          </a:p>
          <a:p>
            <a:pPr marL="2959100" indent="-285750">
              <a:buSzPct val="90000"/>
              <a:buBlip>
                <a:blip r:embed="rId2"/>
              </a:buBlip>
            </a:pPr>
            <a:r>
              <a:rPr lang="fr-FR" sz="2200" dirty="0" smtClean="0">
                <a:latin typeface="Trebuchet MS" panose="020B0603020202020204" pitchFamily="34" charset="0"/>
              </a:rPr>
              <a:t>Exporter vers des formats scientifiques interopérables, avec métadonnées</a:t>
            </a:r>
            <a:endParaRPr lang="fr-FR" sz="22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15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17760" y="1855676"/>
            <a:ext cx="11722101" cy="1006794"/>
          </a:xfrm>
        </p:spPr>
        <p:txBody>
          <a:bodyPr>
            <a:normAutofit/>
          </a:bodyPr>
          <a:lstStyle/>
          <a:p>
            <a:r>
              <a:rPr lang="fr-FR" dirty="0"/>
              <a:t>Etape 6 : </a:t>
            </a:r>
            <a:r>
              <a:rPr lang="fr-FR" dirty="0" smtClean="0"/>
              <a:t>coupler données numérisées / archives papier</a:t>
            </a:r>
          </a:p>
          <a:p>
            <a:r>
              <a:rPr lang="fr-FR" dirty="0"/>
              <a:t>	</a:t>
            </a:r>
            <a:r>
              <a:rPr lang="fr-FR" dirty="0" smtClean="0"/>
              <a:t>		(bibliothécaire, archiviste, astronome)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r>
              <a:rPr lang="fr-FR" dirty="0">
                <a:solidFill>
                  <a:srgbClr val="D7681E"/>
                </a:solidFill>
              </a:rPr>
              <a:t>04/04/2019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Journées </a:t>
            </a:r>
            <a:r>
              <a:rPr lang="fr-FR" dirty="0" err="1" smtClean="0"/>
              <a:t>Collex</a:t>
            </a:r>
            <a:r>
              <a:rPr lang="fr-FR" dirty="0" smtClean="0"/>
              <a:t>-Persée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0C284-14F2-486E-9444-891FB1FDBAB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FE97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E97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Déroulé du projet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"/>
          </p:nvPr>
        </p:nvSpPr>
        <p:spPr>
          <a:xfrm>
            <a:off x="11635" y="3438659"/>
            <a:ext cx="11708311" cy="3213349"/>
          </a:xfrm>
        </p:spPr>
        <p:txBody>
          <a:bodyPr/>
          <a:lstStyle/>
          <a:p>
            <a:pPr marL="2244725">
              <a:buSzPct val="90000"/>
            </a:pPr>
            <a:endParaRPr lang="fr-FR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37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r>
              <a:rPr lang="fr-FR" dirty="0">
                <a:solidFill>
                  <a:srgbClr val="D7681E"/>
                </a:solidFill>
              </a:rPr>
              <a:t>04/04/2019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Journées </a:t>
            </a:r>
            <a:r>
              <a:rPr lang="fr-FR" dirty="0" err="1" smtClean="0"/>
              <a:t>Collex</a:t>
            </a:r>
            <a:r>
              <a:rPr lang="fr-FR" dirty="0" smtClean="0"/>
              <a:t>-Persée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0C284-14F2-486E-9444-891FB1FDBAB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FE97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E97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Sous-titre 2"/>
          <p:cNvSpPr>
            <a:spLocks noGrp="1"/>
          </p:cNvSpPr>
          <p:nvPr>
            <p:ph type="subTitle" idx="1"/>
          </p:nvPr>
        </p:nvSpPr>
        <p:spPr>
          <a:xfrm>
            <a:off x="294198" y="1673469"/>
            <a:ext cx="4206241" cy="4353620"/>
          </a:xfrm>
        </p:spPr>
        <p:txBody>
          <a:bodyPr/>
          <a:lstStyle/>
          <a:p>
            <a:pPr marL="2244725">
              <a:buSzPct val="90000"/>
            </a:pPr>
            <a:endParaRPr lang="fr-FR" dirty="0" smtClean="0">
              <a:latin typeface="Trebuchet MS" panose="020B0603020202020204" pitchFamily="34" charset="0"/>
            </a:endParaRPr>
          </a:p>
          <a:p>
            <a:pPr marL="799200" indent="-285750">
              <a:buSzPct val="90000"/>
              <a:buBlip>
                <a:blip r:embed="rId2"/>
              </a:buBlip>
            </a:pPr>
            <a:r>
              <a:rPr lang="fr-FR" sz="2200" dirty="0" smtClean="0">
                <a:latin typeface="Trebuchet MS" panose="020B0603020202020204" pitchFamily="34" charset="0"/>
              </a:rPr>
              <a:t>Récolement</a:t>
            </a:r>
          </a:p>
          <a:p>
            <a:pPr marL="799200" indent="-285750">
              <a:buSzPct val="90000"/>
              <a:buBlip>
                <a:blip r:embed="rId2"/>
              </a:buBlip>
            </a:pPr>
            <a:r>
              <a:rPr lang="fr-FR" sz="2200" dirty="0" smtClean="0">
                <a:latin typeface="Trebuchet MS" panose="020B0603020202020204" pitchFamily="34" charset="0"/>
              </a:rPr>
              <a:t>Analyse, classement</a:t>
            </a:r>
          </a:p>
          <a:p>
            <a:pPr marL="799200" indent="-285750">
              <a:buSzPct val="90000"/>
              <a:buBlip>
                <a:blip r:embed="rId2"/>
              </a:buBlip>
            </a:pPr>
            <a:r>
              <a:rPr lang="fr-FR" sz="2200" dirty="0" smtClean="0">
                <a:latin typeface="Trebuchet MS" panose="020B0603020202020204" pitchFamily="34" charset="0"/>
              </a:rPr>
              <a:t>Encodage</a:t>
            </a:r>
          </a:p>
          <a:p>
            <a:pPr marL="799200" indent="-285750">
              <a:buSzPct val="90000"/>
              <a:buBlip>
                <a:blip r:embed="rId2"/>
              </a:buBlip>
            </a:pPr>
            <a:r>
              <a:rPr lang="fr-FR" sz="2200" dirty="0" smtClean="0">
                <a:latin typeface="Trebuchet MS" panose="020B0603020202020204" pitchFamily="34" charset="0"/>
              </a:rPr>
              <a:t>Recrutement d’un CDD :</a:t>
            </a:r>
            <a:br>
              <a:rPr lang="fr-FR" sz="2200" dirty="0" smtClean="0">
                <a:latin typeface="Trebuchet MS" panose="020B0603020202020204" pitchFamily="34" charset="0"/>
              </a:rPr>
            </a:br>
            <a:r>
              <a:rPr lang="fr-FR" sz="2200" dirty="0" smtClean="0">
                <a:latin typeface="Trebuchet MS" panose="020B0603020202020204" pitchFamily="34" charset="0"/>
              </a:rPr>
              <a:t>rédaction d’une fiche de poste</a:t>
            </a:r>
            <a:br>
              <a:rPr lang="fr-FR" sz="2200" dirty="0" smtClean="0">
                <a:latin typeface="Trebuchet MS" panose="020B0603020202020204" pitchFamily="34" charset="0"/>
              </a:rPr>
            </a:br>
            <a:r>
              <a:rPr lang="fr-FR" sz="2200" dirty="0" smtClean="0">
                <a:latin typeface="Trebuchet MS" panose="020B0603020202020204" pitchFamily="34" charset="0"/>
              </a:rPr>
              <a:t>entretiens de recrutement</a:t>
            </a:r>
          </a:p>
          <a:p>
            <a:pPr marL="799200" indent="-285750">
              <a:buSzPct val="90000"/>
              <a:buBlip>
                <a:blip r:embed="rId2"/>
              </a:buBlip>
            </a:pPr>
            <a:endParaRPr lang="fr-FR" sz="2000" dirty="0">
              <a:latin typeface="Trebuchet MS" panose="020B0603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896" y="439560"/>
            <a:ext cx="6391275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991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0" y="1354743"/>
            <a:ext cx="11722101" cy="1149917"/>
          </a:xfrm>
        </p:spPr>
        <p:txBody>
          <a:bodyPr/>
          <a:lstStyle/>
          <a:p>
            <a:r>
              <a:rPr lang="fr-FR" dirty="0"/>
              <a:t>Etape </a:t>
            </a:r>
            <a:r>
              <a:rPr lang="fr-FR" dirty="0" smtClean="0"/>
              <a:t>7 </a:t>
            </a:r>
            <a:r>
              <a:rPr lang="fr-FR" dirty="0"/>
              <a:t>: assurer la diffusion et </a:t>
            </a:r>
            <a:r>
              <a:rPr lang="fr-FR" dirty="0" smtClean="0"/>
              <a:t>l’archivage selon les principes FAIR (bibliothécaire, astronome, informaticien)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r>
              <a:rPr lang="fr-FR" dirty="0">
                <a:solidFill>
                  <a:srgbClr val="D7681E"/>
                </a:solidFill>
              </a:rPr>
              <a:t>04/04/2019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Journées </a:t>
            </a:r>
            <a:r>
              <a:rPr lang="fr-FR" dirty="0" err="1" smtClean="0"/>
              <a:t>Collex</a:t>
            </a:r>
            <a:r>
              <a:rPr lang="fr-FR" dirty="0" smtClean="0"/>
              <a:t>-Persée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0C284-14F2-486E-9444-891FB1FDBAB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FE97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E97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Déroulé du projet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"/>
          </p:nvPr>
        </p:nvSpPr>
        <p:spPr>
          <a:xfrm>
            <a:off x="480762" y="2778701"/>
            <a:ext cx="4767099" cy="3213349"/>
          </a:xfrm>
        </p:spPr>
        <p:txBody>
          <a:bodyPr/>
          <a:lstStyle/>
          <a:p>
            <a:pPr marL="2244725">
              <a:buSzPct val="90000"/>
            </a:pPr>
            <a:endParaRPr lang="fr-FR" dirty="0">
              <a:latin typeface="Trebuchet MS" panose="020B0603020202020204" pitchFamily="34" charset="0"/>
            </a:endParaRPr>
          </a:p>
          <a:p>
            <a:pPr marL="799200" indent="-285750">
              <a:buSzPct val="90000"/>
              <a:buBlip>
                <a:blip r:embed="rId2"/>
              </a:buBlip>
            </a:pPr>
            <a:r>
              <a:rPr lang="fr-FR" sz="2200" i="1" dirty="0" err="1" smtClean="0">
                <a:latin typeface="Trebuchet MS" panose="020B0603020202020204" pitchFamily="34" charset="0"/>
              </a:rPr>
              <a:t>Findable</a:t>
            </a:r>
            <a:r>
              <a:rPr lang="fr-FR" sz="2200" dirty="0" smtClean="0">
                <a:latin typeface="Trebuchet MS" panose="020B0603020202020204" pitchFamily="34" charset="0"/>
              </a:rPr>
              <a:t> : métadonnées</a:t>
            </a:r>
          </a:p>
          <a:p>
            <a:pPr marL="799200" indent="-285750">
              <a:buSzPct val="90000"/>
              <a:buBlip>
                <a:blip r:embed="rId2"/>
              </a:buBlip>
            </a:pPr>
            <a:r>
              <a:rPr lang="fr-FR" sz="2200" i="1" dirty="0" smtClean="0">
                <a:latin typeface="Trebuchet MS" panose="020B0603020202020204" pitchFamily="34" charset="0"/>
              </a:rPr>
              <a:t>Accessible</a:t>
            </a:r>
            <a:r>
              <a:rPr lang="fr-FR" sz="2200" dirty="0" smtClean="0">
                <a:latin typeface="Trebuchet MS" panose="020B0603020202020204" pitchFamily="34" charset="0"/>
              </a:rPr>
              <a:t> : diffusion OV</a:t>
            </a:r>
          </a:p>
          <a:p>
            <a:pPr marL="799200" indent="-285750">
              <a:buSzPct val="90000"/>
              <a:buBlip>
                <a:blip r:embed="rId2"/>
              </a:buBlip>
            </a:pPr>
            <a:r>
              <a:rPr lang="fr-FR" sz="2200" i="1" dirty="0" err="1" smtClean="0">
                <a:latin typeface="Trebuchet MS" panose="020B0603020202020204" pitchFamily="34" charset="0"/>
              </a:rPr>
              <a:t>Interoperable</a:t>
            </a:r>
            <a:r>
              <a:rPr lang="fr-FR" sz="2200" dirty="0" smtClean="0">
                <a:latin typeface="Trebuchet MS" panose="020B0603020202020204" pitchFamily="34" charset="0"/>
              </a:rPr>
              <a:t> : protocoles et outils OV</a:t>
            </a:r>
          </a:p>
          <a:p>
            <a:pPr marL="799200" indent="-285750">
              <a:buSzPct val="90000"/>
              <a:buBlip>
                <a:blip r:embed="rId2"/>
              </a:buBlip>
            </a:pPr>
            <a:r>
              <a:rPr lang="fr-FR" sz="2200" i="1" dirty="0" err="1" smtClean="0">
                <a:latin typeface="Trebuchet MS" panose="020B0603020202020204" pitchFamily="34" charset="0"/>
              </a:rPr>
              <a:t>Reusable</a:t>
            </a:r>
            <a:r>
              <a:rPr lang="fr-FR" sz="2200" dirty="0" smtClean="0">
                <a:latin typeface="Trebuchet MS" panose="020B0603020202020204" pitchFamily="34" charset="0"/>
              </a:rPr>
              <a:t> : formats</a:t>
            </a:r>
          </a:p>
          <a:p>
            <a:pPr marL="799200" indent="-285750">
              <a:buSzPct val="90000"/>
              <a:buBlip>
                <a:blip r:embed="rId2"/>
              </a:buBlip>
            </a:pPr>
            <a:r>
              <a:rPr lang="fr-FR" sz="2200" dirty="0" smtClean="0">
                <a:latin typeface="Trebuchet MS" panose="020B0603020202020204" pitchFamily="34" charset="0"/>
              </a:rPr>
              <a:t>Acteurs de la science ouverte </a:t>
            </a:r>
            <a:endParaRPr lang="fr-FR" sz="2200" dirty="0">
              <a:latin typeface="Trebuchet MS" panose="020B0603020202020204" pitchFamily="34" charset="0"/>
            </a:endParaRPr>
          </a:p>
        </p:txBody>
      </p:sp>
      <p:pic>
        <p:nvPicPr>
          <p:cNvPr id="10" name="Image 9" descr="https://ars.els-cdn.com/content/image/1-s2.0-S2213133715000190-gr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229" y="2653747"/>
            <a:ext cx="4091277" cy="32381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585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806400" defTabSz="2238375"/>
            <a:r>
              <a:rPr lang="fr-FR" sz="2400" dirty="0" smtClean="0">
                <a:latin typeface="Trebuchet MS" panose="020B0603020202020204" pitchFamily="34" charset="0"/>
              </a:rPr>
              <a:t>Fondation </a:t>
            </a:r>
            <a:r>
              <a:rPr lang="fr-FR" sz="2400" dirty="0">
                <a:latin typeface="Trebuchet MS" panose="020B0603020202020204" pitchFamily="34" charset="0"/>
              </a:rPr>
              <a:t>en </a:t>
            </a:r>
            <a:r>
              <a:rPr lang="fr-FR" sz="2400" dirty="0" smtClean="0">
                <a:latin typeface="Trebuchet MS" panose="020B0603020202020204" pitchFamily="34" charset="0"/>
              </a:rPr>
              <a:t>1667</a:t>
            </a:r>
            <a:endParaRPr lang="fr-FR" sz="2400" dirty="0">
              <a:latin typeface="Trebuchet MS" panose="020B0603020202020204" pitchFamily="34" charset="0"/>
            </a:endParaRPr>
          </a:p>
          <a:p>
            <a:pPr marL="806400" defTabSz="2238375"/>
            <a:endParaRPr lang="fr-FR" sz="2400" dirty="0">
              <a:latin typeface="Trebuchet MS" panose="020B0603020202020204" pitchFamily="34" charset="0"/>
            </a:endParaRPr>
          </a:p>
          <a:p>
            <a:pPr marL="806400" defTabSz="2238375"/>
            <a:r>
              <a:rPr lang="fr-FR" sz="2400" dirty="0">
                <a:latin typeface="Trebuchet MS" panose="020B0603020202020204" pitchFamily="34" charset="0"/>
              </a:rPr>
              <a:t>Observatoire le plus ancien au monde encore</a:t>
            </a:r>
            <a:br>
              <a:rPr lang="fr-FR" sz="2400" dirty="0">
                <a:latin typeface="Trebuchet MS" panose="020B0603020202020204" pitchFamily="34" charset="0"/>
              </a:rPr>
            </a:br>
            <a:r>
              <a:rPr lang="fr-FR" sz="2400" dirty="0">
                <a:latin typeface="Trebuchet MS" panose="020B0603020202020204" pitchFamily="34" charset="0"/>
              </a:rPr>
              <a:t>en activité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>
                <a:solidFill>
                  <a:srgbClr val="D7681E"/>
                </a:solidFill>
              </a:rPr>
              <a:t>04/04/2019</a:t>
            </a:r>
            <a:endParaRPr lang="fr-FR" dirty="0">
              <a:solidFill>
                <a:srgbClr val="D7681E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Journées </a:t>
            </a:r>
            <a:r>
              <a:rPr lang="fr-FR" dirty="0" err="1"/>
              <a:t>Collex</a:t>
            </a:r>
            <a:r>
              <a:rPr lang="fr-FR" dirty="0"/>
              <a:t>-Persée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0C284-14F2-486E-9444-891FB1FDBAB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FE97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E97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L’Observatoire de Paris : 350 ans d’histoire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320" y="1256044"/>
            <a:ext cx="4840685" cy="558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07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r>
              <a:rPr lang="fr-FR" dirty="0">
                <a:solidFill>
                  <a:srgbClr val="D7681E"/>
                </a:solidFill>
              </a:rPr>
              <a:t>04/04/2019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Journées </a:t>
            </a:r>
            <a:r>
              <a:rPr lang="fr-FR" dirty="0" err="1" smtClean="0"/>
              <a:t>Collex</a:t>
            </a:r>
            <a:r>
              <a:rPr lang="fr-FR" dirty="0" smtClean="0"/>
              <a:t>-Persée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0C284-14F2-486E-9444-891FB1FDBAB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FE97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E97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Retours d’expérience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"/>
          </p:nvPr>
        </p:nvSpPr>
        <p:spPr>
          <a:xfrm>
            <a:off x="471629" y="3438659"/>
            <a:ext cx="4480560" cy="3213349"/>
          </a:xfrm>
        </p:spPr>
        <p:txBody>
          <a:bodyPr/>
          <a:lstStyle/>
          <a:p>
            <a:pPr marL="365125" indent="-285750">
              <a:buSzPct val="90000"/>
              <a:buBlip>
                <a:blip r:embed="rId2"/>
              </a:buBlip>
            </a:pPr>
            <a:r>
              <a:rPr lang="fr-FR" sz="2200" dirty="0" smtClean="0">
                <a:latin typeface="Trebuchet MS" panose="020B0603020202020204" pitchFamily="34" charset="0"/>
              </a:rPr>
              <a:t>des </a:t>
            </a:r>
            <a:r>
              <a:rPr lang="fr-FR" sz="2200" dirty="0">
                <a:latin typeface="Trebuchet MS" panose="020B0603020202020204" pitchFamily="34" charset="0"/>
              </a:rPr>
              <a:t>compétences croisées </a:t>
            </a:r>
            <a:r>
              <a:rPr lang="fr-FR" sz="2200" dirty="0">
                <a:latin typeface="Trebuchet MS" panose="020B0603020202020204" pitchFamily="34" charset="0"/>
              </a:rPr>
              <a:t>complémentaires</a:t>
            </a:r>
          </a:p>
          <a:p>
            <a:pPr marL="365125" indent="-285750">
              <a:buSzPct val="90000"/>
              <a:buBlip>
                <a:blip r:embed="rId2"/>
              </a:buBlip>
            </a:pPr>
            <a:r>
              <a:rPr lang="fr-FR" sz="2200" dirty="0" smtClean="0">
                <a:latin typeface="Trebuchet MS" panose="020B0603020202020204" pitchFamily="34" charset="0"/>
              </a:rPr>
              <a:t>légitimité </a:t>
            </a:r>
            <a:r>
              <a:rPr lang="fr-FR" sz="2200" dirty="0">
                <a:latin typeface="Trebuchet MS" panose="020B0603020202020204" pitchFamily="34" charset="0"/>
              </a:rPr>
              <a:t>de chaque acteur</a:t>
            </a:r>
            <a:r>
              <a:rPr lang="fr-FR" sz="2200" dirty="0">
                <a:latin typeface="Trebuchet MS" panose="020B0603020202020204" pitchFamily="34" charset="0"/>
              </a:rPr>
              <a:t/>
            </a:r>
            <a:br>
              <a:rPr lang="fr-FR" sz="2200" dirty="0">
                <a:latin typeface="Trebuchet MS" panose="020B0603020202020204" pitchFamily="34" charset="0"/>
              </a:rPr>
            </a:br>
            <a:r>
              <a:rPr lang="fr-FR" sz="2200" dirty="0">
                <a:latin typeface="Trebuchet MS" panose="020B0603020202020204" pitchFamily="34" charset="0"/>
              </a:rPr>
              <a:t>un projet prometteur pour d'autres </a:t>
            </a:r>
            <a:r>
              <a:rPr lang="fr-FR" sz="2200" dirty="0" smtClean="0">
                <a:latin typeface="Trebuchet MS" panose="020B0603020202020204" pitchFamily="34" charset="0"/>
              </a:rPr>
              <a:t>collaborations</a:t>
            </a:r>
          </a:p>
          <a:p>
            <a:pPr marL="365125" indent="-285750">
              <a:buSzPct val="90000"/>
              <a:buBlip>
                <a:blip r:embed="rId2"/>
              </a:buBlip>
            </a:pPr>
            <a:r>
              <a:rPr lang="fr-FR" sz="2200" dirty="0" smtClean="0">
                <a:latin typeface="Trebuchet MS" panose="020B0603020202020204" pitchFamily="34" charset="0"/>
              </a:rPr>
              <a:t>un </a:t>
            </a:r>
            <a:r>
              <a:rPr lang="fr-FR" sz="2200" dirty="0">
                <a:latin typeface="Trebuchet MS" panose="020B0603020202020204" pitchFamily="34" charset="0"/>
              </a:rPr>
              <a:t>projet </a:t>
            </a:r>
            <a:r>
              <a:rPr lang="fr-FR" sz="2200" dirty="0" smtClean="0">
                <a:latin typeface="Trebuchet MS" panose="020B0603020202020204" pitchFamily="34" charset="0"/>
              </a:rPr>
              <a:t>FAIR</a:t>
            </a:r>
            <a:endParaRPr lang="fr-FR" sz="2200" dirty="0">
              <a:latin typeface="Trebuchet MS" panose="020B0603020202020204" pitchFamily="34" charset="0"/>
            </a:endParaRPr>
          </a:p>
        </p:txBody>
      </p:sp>
      <p:sp>
        <p:nvSpPr>
          <p:cNvPr id="10" name="Sous-titre 2"/>
          <p:cNvSpPr txBox="1">
            <a:spLocks/>
          </p:cNvSpPr>
          <p:nvPr/>
        </p:nvSpPr>
        <p:spPr>
          <a:xfrm>
            <a:off x="6661223" y="3438659"/>
            <a:ext cx="4480560" cy="32133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4155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1800" kern="1200" baseline="0">
                <a:solidFill>
                  <a:srgbClr val="23328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rgbClr val="233289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5" lvl="3" indent="-285750" algn="l">
              <a:spcBef>
                <a:spcPts val="1000"/>
              </a:spcBef>
              <a:buSzPct val="90000"/>
              <a:buBlip>
                <a:blip r:embed="rId2"/>
              </a:buBlip>
            </a:pPr>
            <a:r>
              <a:rPr lang="fr-FR" sz="2200" dirty="0">
                <a:solidFill>
                  <a:srgbClr val="233289"/>
                </a:solidFill>
                <a:latin typeface="Trebuchet MS" panose="020B0603020202020204" pitchFamily="34" charset="0"/>
              </a:rPr>
              <a:t>calendrier</a:t>
            </a:r>
          </a:p>
          <a:p>
            <a:pPr marL="365125" indent="-285750">
              <a:buSzPct val="90000"/>
              <a:buBlip>
                <a:blip r:embed="rId2"/>
              </a:buBlip>
            </a:pPr>
            <a:r>
              <a:rPr lang="fr-FR" sz="2200" dirty="0">
                <a:latin typeface="Trebuchet MS" panose="020B0603020202020204" pitchFamily="34" charset="0"/>
              </a:rPr>
              <a:t>pas d'acquisition de nouvelles compétences</a:t>
            </a:r>
          </a:p>
          <a:p>
            <a:pPr marL="365125" indent="-285750">
              <a:buSzPct val="90000"/>
              <a:buBlip>
                <a:blip r:embed="rId2"/>
              </a:buBlip>
            </a:pPr>
            <a:r>
              <a:rPr lang="fr-FR" sz="2200" dirty="0">
                <a:latin typeface="Trebuchet MS" panose="020B0603020202020204" pitchFamily="34" charset="0"/>
              </a:rPr>
              <a:t>projets ponctuels, au détriment d’une dynamique d’ensemble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727" y="1574211"/>
            <a:ext cx="1374363" cy="136498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982" y="1576890"/>
            <a:ext cx="1377042" cy="136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75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 sites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r>
              <a:rPr lang="fr-FR" dirty="0"/>
              <a:t>04/04/2019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Journées </a:t>
            </a:r>
            <a:r>
              <a:rPr lang="fr-FR" dirty="0" err="1" smtClean="0"/>
              <a:t>Collex</a:t>
            </a:r>
            <a:r>
              <a:rPr lang="fr-FR" dirty="0" smtClean="0"/>
              <a:t>-Persée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0C284-14F2-486E-9444-891FB1FDBAB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FEA1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EA1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-259041" y="1830250"/>
            <a:ext cx="11855601" cy="3780869"/>
            <a:chOff x="-226384" y="1993536"/>
            <a:chExt cx="11855601" cy="3780869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384" y="1993536"/>
              <a:ext cx="4166578" cy="3704096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4310" y="2211977"/>
              <a:ext cx="3705837" cy="2756216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4262" y="2211977"/>
              <a:ext cx="3674955" cy="2756216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97655" y="5405073"/>
              <a:ext cx="1143156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431925" defTabSz="2238375">
                <a:tabLst>
                  <a:tab pos="5292725" algn="l"/>
                  <a:tab pos="9144000" algn="l"/>
                </a:tabLst>
              </a:pPr>
              <a:r>
                <a:rPr lang="fr-FR" dirty="0" smtClean="0">
                  <a:solidFill>
                    <a:srgbClr val="233289"/>
                  </a:solidFill>
                  <a:latin typeface="Trebuchet MS" panose="020B0603020202020204" pitchFamily="34" charset="0"/>
                </a:rPr>
                <a:t>Paris 	Meudon	 Nançay</a:t>
              </a:r>
              <a:endParaRPr lang="fr-FR" dirty="0">
                <a:solidFill>
                  <a:srgbClr val="233289"/>
                </a:solidFill>
                <a:latin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801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2381136"/>
            <a:ext cx="11708311" cy="3566440"/>
          </a:xfrm>
        </p:spPr>
        <p:txBody>
          <a:bodyPr/>
          <a:lstStyle/>
          <a:p>
            <a:pPr marL="2239200" indent="-285750">
              <a:buSzPct val="90000"/>
              <a:buBlip>
                <a:blip r:embed="rId2"/>
              </a:buBlip>
            </a:pPr>
            <a:r>
              <a:rPr lang="fr-FR" sz="2400" dirty="0">
                <a:latin typeface="Trebuchet MS" panose="020B0603020202020204" pitchFamily="34" charset="0"/>
              </a:rPr>
              <a:t>Une triple </a:t>
            </a:r>
            <a:r>
              <a:rPr lang="fr-FR" sz="2400" dirty="0" smtClean="0">
                <a:latin typeface="Trebuchet MS" panose="020B0603020202020204" pitchFamily="34" charset="0"/>
              </a:rPr>
              <a:t>mission :</a:t>
            </a:r>
            <a:endParaRPr lang="fr-FR" sz="2400" dirty="0">
              <a:latin typeface="Trebuchet MS" panose="020B0603020202020204" pitchFamily="34" charset="0"/>
            </a:endParaRPr>
          </a:p>
          <a:p>
            <a:pPr marL="2872800" indent="-285750">
              <a:buSzPct val="90000"/>
              <a:buBlip>
                <a:blip r:embed="rId3"/>
              </a:buBlip>
            </a:pPr>
            <a:r>
              <a:rPr lang="fr-FR" sz="2400" dirty="0">
                <a:latin typeface="Trebuchet MS" panose="020B0603020202020204" pitchFamily="34" charset="0"/>
              </a:rPr>
              <a:t>s</a:t>
            </a:r>
            <a:r>
              <a:rPr lang="fr-FR" sz="2400" dirty="0" smtClean="0">
                <a:latin typeface="Trebuchet MS" panose="020B0603020202020204" pitchFamily="34" charset="0"/>
              </a:rPr>
              <a:t>outien </a:t>
            </a:r>
            <a:r>
              <a:rPr lang="fr-FR" sz="2400" dirty="0">
                <a:latin typeface="Trebuchet MS" panose="020B0603020202020204" pitchFamily="34" charset="0"/>
              </a:rPr>
              <a:t>à la </a:t>
            </a:r>
            <a:r>
              <a:rPr lang="fr-FR" sz="2400" dirty="0" smtClean="0">
                <a:latin typeface="Trebuchet MS" panose="020B0603020202020204" pitchFamily="34" charset="0"/>
              </a:rPr>
              <a:t>recherche / référent open science</a:t>
            </a:r>
            <a:endParaRPr lang="fr-FR" sz="2400" dirty="0">
              <a:latin typeface="Trebuchet MS" panose="020B0603020202020204" pitchFamily="34" charset="0"/>
            </a:endParaRPr>
          </a:p>
          <a:p>
            <a:pPr marL="2872800" indent="-285750">
              <a:buSzPct val="90000"/>
              <a:buBlip>
                <a:blip r:embed="rId3"/>
              </a:buBlip>
            </a:pPr>
            <a:r>
              <a:rPr lang="fr-FR" sz="2400" dirty="0">
                <a:latin typeface="Trebuchet MS" panose="020B0603020202020204" pitchFamily="34" charset="0"/>
              </a:rPr>
              <a:t>c</a:t>
            </a:r>
            <a:r>
              <a:rPr lang="fr-FR" sz="2400" dirty="0" smtClean="0">
                <a:latin typeface="Trebuchet MS" panose="020B0603020202020204" pitchFamily="34" charset="0"/>
              </a:rPr>
              <a:t>onservation </a:t>
            </a:r>
            <a:r>
              <a:rPr lang="fr-FR" sz="2400" dirty="0">
                <a:latin typeface="Trebuchet MS" panose="020B0603020202020204" pitchFamily="34" charset="0"/>
              </a:rPr>
              <a:t>et valorisation patrimoniale</a:t>
            </a:r>
          </a:p>
          <a:p>
            <a:pPr marL="2872800" indent="-285750">
              <a:buSzPct val="90000"/>
              <a:buBlip>
                <a:blip r:embed="rId3"/>
              </a:buBlip>
            </a:pPr>
            <a:r>
              <a:rPr lang="fr-FR" sz="2400" dirty="0">
                <a:latin typeface="Trebuchet MS" panose="020B0603020202020204" pitchFamily="34" charset="0"/>
              </a:rPr>
              <a:t>c</a:t>
            </a:r>
            <a:r>
              <a:rPr lang="fr-FR" sz="2400" dirty="0" smtClean="0">
                <a:latin typeface="Trebuchet MS" panose="020B0603020202020204" pitchFamily="34" charset="0"/>
              </a:rPr>
              <a:t>ollecte </a:t>
            </a:r>
            <a:r>
              <a:rPr lang="fr-FR" sz="2400" dirty="0">
                <a:latin typeface="Trebuchet MS" panose="020B0603020202020204" pitchFamily="34" charset="0"/>
              </a:rPr>
              <a:t>et conservation des archives scientifiques et administratives</a:t>
            </a:r>
          </a:p>
          <a:p>
            <a:pPr marL="2239200" indent="-285750">
              <a:buSzPct val="90000"/>
              <a:buBlip>
                <a:blip r:embed="rId2"/>
              </a:buBlip>
            </a:pPr>
            <a:r>
              <a:rPr lang="fr-FR" sz="2400" dirty="0">
                <a:latin typeface="Trebuchet MS" panose="020B0603020202020204" pitchFamily="34" charset="0"/>
              </a:rPr>
              <a:t>Un positionnement ancré dans la politique de recherche de l’établissement</a:t>
            </a:r>
          </a:p>
          <a:p>
            <a:pPr marL="2239200" indent="-285750">
              <a:buSzPct val="90000"/>
              <a:buBlip>
                <a:blip r:embed="rId2"/>
              </a:buBlip>
            </a:pPr>
            <a:r>
              <a:rPr lang="fr-FR" sz="2400" dirty="0">
                <a:latin typeface="Trebuchet MS" panose="020B0603020202020204" pitchFamily="34" charset="0"/>
              </a:rPr>
              <a:t>Expériences passées sur la numérisation de données astronomiques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r>
              <a:rPr lang="fr-FR" dirty="0">
                <a:solidFill>
                  <a:srgbClr val="D7681E"/>
                </a:solidFill>
              </a:rPr>
              <a:t>04/04/2019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Journées </a:t>
            </a:r>
            <a:r>
              <a:rPr lang="fr-FR" dirty="0" err="1" smtClean="0"/>
              <a:t>Collex</a:t>
            </a:r>
            <a:r>
              <a:rPr lang="fr-FR" dirty="0" smtClean="0"/>
              <a:t>-Persée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0C284-14F2-486E-9444-891FB1FDBAB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FE97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E97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La Bibliothèque de l’Observatoire de Paris</a:t>
            </a:r>
          </a:p>
        </p:txBody>
      </p:sp>
    </p:spTree>
    <p:extLst>
      <p:ext uri="{BB962C8B-B14F-4D97-AF65-F5344CB8AC3E}">
        <p14:creationId xmlns:p14="http://schemas.microsoft.com/office/powerpoint/2010/main" val="56423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La station de radioastronomie de Nançay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r>
              <a:rPr lang="fr-FR" dirty="0"/>
              <a:t>04/04/2019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Journées </a:t>
            </a:r>
            <a:r>
              <a:rPr lang="fr-FR" dirty="0" err="1" smtClean="0"/>
              <a:t>Collex</a:t>
            </a:r>
            <a:r>
              <a:rPr lang="fr-FR" dirty="0" smtClean="0"/>
              <a:t>-Persée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0C284-14F2-486E-9444-891FB1FDBAB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FEA1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EA1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729" y="4737901"/>
            <a:ext cx="2563922" cy="2084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081" y="2504951"/>
            <a:ext cx="2810393" cy="3346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141" y="1855214"/>
            <a:ext cx="3467098" cy="232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1" y="4459235"/>
            <a:ext cx="3275546" cy="236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9" y="1222265"/>
            <a:ext cx="3945991" cy="2959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194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Les données du réseau décamétrique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r>
              <a:rPr lang="fr-FR" dirty="0"/>
              <a:t>04/04/2019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Journées </a:t>
            </a:r>
            <a:r>
              <a:rPr lang="fr-FR" dirty="0" err="1" smtClean="0"/>
              <a:t>Collex</a:t>
            </a:r>
            <a:r>
              <a:rPr lang="fr-FR" dirty="0" smtClean="0"/>
              <a:t>-Persée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0C284-14F2-486E-9444-891FB1FDBAB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FEA1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EA1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28" y="1112500"/>
            <a:ext cx="3711919" cy="2462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28" y="3932864"/>
            <a:ext cx="3755467" cy="281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4897149" y="6165427"/>
            <a:ext cx="627443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 sz="25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fr-FR" dirty="0" smtClean="0">
                <a:solidFill>
                  <a:srgbClr val="233289"/>
                </a:solidFill>
                <a:latin typeface="+mj-lt"/>
              </a:rPr>
              <a:t>1 500 </a:t>
            </a:r>
            <a:r>
              <a:rPr lang="fr-FR" dirty="0">
                <a:solidFill>
                  <a:srgbClr val="233289"/>
                </a:solidFill>
                <a:latin typeface="+mj-lt"/>
              </a:rPr>
              <a:t>films 35mm (45 </a:t>
            </a:r>
            <a:r>
              <a:rPr lang="fr-FR" dirty="0" smtClean="0">
                <a:solidFill>
                  <a:srgbClr val="233289"/>
                </a:solidFill>
                <a:latin typeface="+mj-lt"/>
              </a:rPr>
              <a:t>km) </a:t>
            </a:r>
            <a:r>
              <a:rPr lang="fr-FR" dirty="0">
                <a:solidFill>
                  <a:srgbClr val="233289"/>
                </a:solidFill>
                <a:latin typeface="+mj-lt"/>
              </a:rPr>
              <a:t>sur </a:t>
            </a:r>
            <a:r>
              <a:rPr lang="fr-FR" dirty="0" smtClean="0">
                <a:solidFill>
                  <a:srgbClr val="233289"/>
                </a:solidFill>
                <a:latin typeface="+mj-lt"/>
              </a:rPr>
              <a:t>1970-1990</a:t>
            </a:r>
            <a:endParaRPr lang="fr-FR" dirty="0">
              <a:solidFill>
                <a:srgbClr val="233289"/>
              </a:solidFill>
              <a:latin typeface="+mj-lt"/>
            </a:endParaRPr>
          </a:p>
        </p:txBody>
      </p:sp>
      <p:pic>
        <p:nvPicPr>
          <p:cNvPr id="19" name="Espace réservé du contenu 8" descr="Macintosh HD:Users:llamy:Documents:Services d'Observation:DAM Nançay:Photos archives DAM:Ex_donnees_NDA.pdf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084" y="1778473"/>
            <a:ext cx="5524027" cy="4144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279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Etape 1 : monter une équipe projet 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r>
              <a:rPr lang="fr-FR" dirty="0">
                <a:solidFill>
                  <a:srgbClr val="D7681E"/>
                </a:solidFill>
              </a:rPr>
              <a:t>04/04/2019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Journées </a:t>
            </a:r>
            <a:r>
              <a:rPr lang="fr-FR" dirty="0" err="1" smtClean="0"/>
              <a:t>Collex</a:t>
            </a:r>
            <a:r>
              <a:rPr lang="fr-FR" dirty="0" smtClean="0"/>
              <a:t>-Persée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0C284-14F2-486E-9444-891FB1FDBAB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FE97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E97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Déroulé du projet</a:t>
            </a:r>
          </a:p>
        </p:txBody>
      </p:sp>
      <p:pic>
        <p:nvPicPr>
          <p:cNvPr id="9" name="Image 8" descr="Résultat de recherche d'images pour &quot;mode projet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460" y="2865036"/>
            <a:ext cx="3314700" cy="3314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847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17760" y="1263393"/>
            <a:ext cx="11722101" cy="532800"/>
          </a:xfrm>
        </p:spPr>
        <p:txBody>
          <a:bodyPr/>
          <a:lstStyle/>
          <a:p>
            <a:r>
              <a:rPr lang="fr-FR" dirty="0" smtClean="0"/>
              <a:t>Les acteurs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r>
              <a:rPr lang="fr-FR" dirty="0">
                <a:solidFill>
                  <a:srgbClr val="D7681E"/>
                </a:solidFill>
              </a:rPr>
              <a:t>04/04/2019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Journées </a:t>
            </a:r>
            <a:r>
              <a:rPr lang="fr-FR" dirty="0" err="1" smtClean="0"/>
              <a:t>Collex</a:t>
            </a:r>
            <a:r>
              <a:rPr lang="fr-FR" dirty="0" smtClean="0"/>
              <a:t>-Persée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0C284-14F2-486E-9444-891FB1FDBAB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FE97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E97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Déroulé du projet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069" y="3724908"/>
            <a:ext cx="2044816" cy="72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79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17760" y="1263393"/>
            <a:ext cx="11722101" cy="532800"/>
          </a:xfrm>
        </p:spPr>
        <p:txBody>
          <a:bodyPr/>
          <a:lstStyle/>
          <a:p>
            <a:r>
              <a:rPr lang="fr-FR" dirty="0" smtClean="0"/>
              <a:t>Les acteurs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r>
              <a:rPr lang="fr-FR" dirty="0">
                <a:solidFill>
                  <a:srgbClr val="D7681E"/>
                </a:solidFill>
              </a:rPr>
              <a:t>04/04/2019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Journées </a:t>
            </a:r>
            <a:r>
              <a:rPr lang="fr-FR" dirty="0" err="1" smtClean="0"/>
              <a:t>Collex</a:t>
            </a:r>
            <a:r>
              <a:rPr lang="fr-FR" dirty="0" smtClean="0"/>
              <a:t>-Persée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0C284-14F2-486E-9444-891FB1FDBAB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FE97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E97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Déroulé du projet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069" y="3724908"/>
            <a:ext cx="2044816" cy="720409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7347248" y="2106682"/>
            <a:ext cx="4239461" cy="1719620"/>
          </a:xfrm>
          <a:prstGeom prst="roundRect">
            <a:avLst/>
          </a:prstGeom>
          <a:noFill/>
          <a:ln>
            <a:solidFill>
              <a:srgbClr val="233289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>
                <a:solidFill>
                  <a:srgbClr val="233289"/>
                </a:solidFill>
              </a:rPr>
              <a:t>Recherche</a:t>
            </a:r>
          </a:p>
          <a:p>
            <a:pPr marL="0" lvl="1"/>
            <a:r>
              <a:rPr lang="fr-FR" dirty="0" smtClean="0">
                <a:solidFill>
                  <a:srgbClr val="469476"/>
                </a:solidFill>
              </a:rPr>
              <a:t>Conduite de projet </a:t>
            </a:r>
          </a:p>
          <a:p>
            <a:pPr marL="0" lvl="1"/>
            <a:r>
              <a:rPr lang="fr-FR" dirty="0">
                <a:solidFill>
                  <a:srgbClr val="469476"/>
                </a:solidFill>
              </a:rPr>
              <a:t>Compétences scientifiques </a:t>
            </a:r>
            <a:r>
              <a:rPr lang="fr-FR" dirty="0" smtClean="0">
                <a:solidFill>
                  <a:srgbClr val="469476"/>
                </a:solidFill>
              </a:rPr>
              <a:t>(nature et intérêt des données, définition </a:t>
            </a:r>
            <a:r>
              <a:rPr lang="fr-FR" dirty="0">
                <a:solidFill>
                  <a:srgbClr val="469476"/>
                </a:solidFill>
              </a:rPr>
              <a:t>du besoin, des usages…)</a:t>
            </a:r>
          </a:p>
        </p:txBody>
      </p:sp>
      <p:cxnSp>
        <p:nvCxnSpPr>
          <p:cNvPr id="25" name="Connecteur droit avec flèche 24"/>
          <p:cNvCxnSpPr/>
          <p:nvPr/>
        </p:nvCxnSpPr>
        <p:spPr>
          <a:xfrm flipH="1">
            <a:off x="6764720" y="3142169"/>
            <a:ext cx="616918" cy="559363"/>
          </a:xfrm>
          <a:prstGeom prst="straightConnector1">
            <a:avLst/>
          </a:prstGeom>
          <a:ln w="38100">
            <a:solidFill>
              <a:srgbClr val="233289"/>
            </a:solidFill>
            <a:headEnd type="oval" w="med" len="med"/>
            <a:tailEnd type="stealth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16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b_principa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-modele_ppt_vf.potx" id="{4B084544-8974-440C-AA87-CE1DA7BD9B59}" vid="{C69604E7-768F-4377-A131-4AE512500062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d-modele_ppt_vf</Template>
  <TotalTime>319</TotalTime>
  <Words>564</Words>
  <Application>Microsoft Office PowerPoint</Application>
  <PresentationFormat>Grand écran</PresentationFormat>
  <Paragraphs>177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5" baseType="lpstr">
      <vt:lpstr>Arial</vt:lpstr>
      <vt:lpstr>Calibri</vt:lpstr>
      <vt:lpstr>Helvetica</vt:lpstr>
      <vt:lpstr>Trebuchet MS</vt:lpstr>
      <vt:lpstr>bib_principale</vt:lpstr>
      <vt:lpstr>Numériser des données astronomiques contemporaines</vt:lpstr>
      <vt:lpstr>L’Observatoire de Paris : 350 ans d’histoire</vt:lpstr>
      <vt:lpstr>3 sites</vt:lpstr>
      <vt:lpstr>La Bibliothèque de l’Observatoire de Paris</vt:lpstr>
      <vt:lpstr>La station de radioastronomie de Nançay</vt:lpstr>
      <vt:lpstr>Les données du réseau décamétrique</vt:lpstr>
      <vt:lpstr>Déroulé du projet</vt:lpstr>
      <vt:lpstr>Déroulé du projet</vt:lpstr>
      <vt:lpstr>Déroulé du projet</vt:lpstr>
      <vt:lpstr>Déroulé du projet</vt:lpstr>
      <vt:lpstr>Déroulé du projet</vt:lpstr>
      <vt:lpstr>Déroulé du projet</vt:lpstr>
      <vt:lpstr>Déroulé du projet</vt:lpstr>
      <vt:lpstr>Déroulé du projet</vt:lpstr>
      <vt:lpstr>Déroulé du projet</vt:lpstr>
      <vt:lpstr>Déroulé du projet</vt:lpstr>
      <vt:lpstr>Déroulé du projet</vt:lpstr>
      <vt:lpstr>Présentation PowerPoint</vt:lpstr>
      <vt:lpstr>Déroulé du projet</vt:lpstr>
      <vt:lpstr>Retours d’expérience</vt:lpstr>
    </vt:vector>
  </TitlesOfParts>
  <Company>OBSPM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Numériser des données astronomiques contemporaines</dc:title>
  <dc:creator>Cécile Veneau</dc:creator>
  <cp:lastModifiedBy>Cécile Veneau</cp:lastModifiedBy>
  <cp:revision>29</cp:revision>
  <dcterms:created xsi:type="dcterms:W3CDTF">2019-04-01T14:23:54Z</dcterms:created>
  <dcterms:modified xsi:type="dcterms:W3CDTF">2019-04-03T07:35:00Z</dcterms:modified>
</cp:coreProperties>
</file>