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57799" marR="57799" indent="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1pPr>
    <a:lvl2pPr marL="57799" marR="57799" indent="2667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2pPr>
    <a:lvl3pPr marL="57799" marR="57799" indent="5334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3pPr>
    <a:lvl4pPr marL="57799" marR="57799" indent="8001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4pPr>
    <a:lvl5pPr marL="57799" marR="57799" indent="10668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5pPr>
    <a:lvl6pPr marL="57799" marR="57799" indent="13335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6pPr>
    <a:lvl7pPr marL="57799" marR="57799" indent="16129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7pPr>
    <a:lvl8pPr marL="57799" marR="57799" indent="18796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8pPr>
    <a:lvl9pPr marL="57799" marR="57799" indent="214630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Lucida Sans"/>
          <a:ea typeface="Lucida Sans"/>
          <a:cs typeface="Lucida Sans"/>
        </a:font>
        <a:srgbClr val="0071BC"/>
      </a:tcTxStyle>
      <a:tcStyle>
        <a:tcBdr>
          <a:left>
            <a:ln w="12700" cap="flat">
              <a:solidFill>
                <a:srgbClr val="0071BC"/>
              </a:solidFill>
              <a:prstDash val="solid"/>
              <a:miter lim="400000"/>
            </a:ln>
          </a:left>
          <a:right>
            <a:ln w="12700" cap="flat">
              <a:solidFill>
                <a:srgbClr val="0071BC"/>
              </a:solidFill>
              <a:prstDash val="solid"/>
              <a:miter lim="400000"/>
            </a:ln>
          </a:right>
          <a:top>
            <a:ln w="12700" cap="flat">
              <a:solidFill>
                <a:srgbClr val="0071BC"/>
              </a:solidFill>
              <a:prstDash val="solid"/>
              <a:miter lim="400000"/>
            </a:ln>
          </a:top>
          <a:bottom>
            <a:ln w="12700" cap="flat">
              <a:solidFill>
                <a:srgbClr val="0071BC"/>
              </a:solidFill>
              <a:prstDash val="solid"/>
              <a:miter lim="400000"/>
            </a:ln>
          </a:bottom>
          <a:insideH>
            <a:ln w="12700" cap="flat">
              <a:solidFill>
                <a:srgbClr val="0071BC"/>
              </a:solidFill>
              <a:prstDash val="solid"/>
              <a:miter lim="400000"/>
            </a:ln>
          </a:insideH>
          <a:insideV>
            <a:ln w="12700" cap="flat">
              <a:solidFill>
                <a:srgbClr val="0071BC"/>
              </a:solidFill>
              <a:prstDash val="solid"/>
              <a:miter lim="400000"/>
            </a:ln>
          </a:insideV>
        </a:tcBdr>
        <a:fill>
          <a:noFill/>
        </a:fill>
      </a:tcStyle>
    </a:wholeTbl>
    <a:band2H>
      <a:tcTxStyle/>
      <a:tcStyle>
        <a:tcBdr/>
        <a:fill>
          <a:solidFill>
            <a:srgbClr val="EFF1F3"/>
          </a:solidFill>
        </a:fill>
      </a:tcStyle>
    </a:band2H>
    <a:firstCol>
      <a:tcTxStyle b="off" i="off">
        <a:font>
          <a:latin typeface="Lucida Sans"/>
          <a:ea typeface="Lucida Sans"/>
          <a:cs typeface="Lucida Sans"/>
        </a:font>
        <a:srgbClr val="0071BC"/>
      </a:tcTxStyle>
      <a:tcStyle>
        <a:tcBdr>
          <a:left>
            <a:ln w="28575" cap="flat">
              <a:solidFill>
                <a:srgbClr val="0071BC"/>
              </a:solidFill>
              <a:prstDash val="solid"/>
              <a:miter lim="400000"/>
            </a:ln>
          </a:left>
          <a:right>
            <a:ln w="12700" cap="flat">
              <a:solidFill>
                <a:srgbClr val="0071BC"/>
              </a:solidFill>
              <a:prstDash val="solid"/>
              <a:miter lim="400000"/>
            </a:ln>
          </a:right>
          <a:top>
            <a:ln w="12700" cap="flat">
              <a:solidFill>
                <a:srgbClr val="0071BC"/>
              </a:solidFill>
              <a:prstDash val="solid"/>
              <a:miter lim="400000"/>
            </a:ln>
          </a:top>
          <a:bottom>
            <a:ln w="12700" cap="flat">
              <a:solidFill>
                <a:srgbClr val="0071BC"/>
              </a:solidFill>
              <a:prstDash val="solid"/>
              <a:miter lim="400000"/>
            </a:ln>
          </a:bottom>
          <a:insideH>
            <a:ln w="12700" cap="flat">
              <a:solidFill>
                <a:srgbClr val="0071BC"/>
              </a:solidFill>
              <a:prstDash val="solid"/>
              <a:miter lim="400000"/>
            </a:ln>
          </a:insideH>
          <a:insideV>
            <a:ln w="12700" cap="flat">
              <a:solidFill>
                <a:srgbClr val="0071BC"/>
              </a:solidFill>
              <a:prstDash val="solid"/>
              <a:miter lim="400000"/>
            </a:ln>
          </a:insideV>
        </a:tcBdr>
        <a:fill>
          <a:solidFill>
            <a:srgbClr val="000000">
              <a:alpha val="25000"/>
            </a:srgbClr>
          </a:solidFill>
        </a:fill>
      </a:tcStyle>
    </a:firstCol>
    <a:lastRow>
      <a:tcTxStyle b="off" i="off">
        <a:font>
          <a:latin typeface="Lucida Sans"/>
          <a:ea typeface="Lucida Sans"/>
          <a:cs typeface="Lucida Sans"/>
        </a:font>
        <a:srgbClr val="0071BC"/>
      </a:tcTxStyle>
      <a:tcStyle>
        <a:tcBdr>
          <a:left>
            <a:ln w="12700" cap="flat">
              <a:solidFill>
                <a:srgbClr val="0071BC"/>
              </a:solidFill>
              <a:prstDash val="solid"/>
              <a:miter lim="400000"/>
            </a:ln>
          </a:left>
          <a:right>
            <a:ln w="12700" cap="flat">
              <a:solidFill>
                <a:srgbClr val="0071BC"/>
              </a:solidFill>
              <a:prstDash val="solid"/>
              <a:miter lim="400000"/>
            </a:ln>
          </a:right>
          <a:top>
            <a:ln w="12700" cap="flat">
              <a:solidFill>
                <a:srgbClr val="0071BC"/>
              </a:solidFill>
              <a:prstDash val="solid"/>
              <a:miter lim="400000"/>
            </a:ln>
          </a:top>
          <a:bottom>
            <a:ln w="28575" cap="flat">
              <a:solidFill>
                <a:srgbClr val="0071BC"/>
              </a:solidFill>
              <a:prstDash val="solid"/>
              <a:miter lim="400000"/>
            </a:ln>
          </a:bottom>
          <a:insideH>
            <a:ln w="12700" cap="flat">
              <a:solidFill>
                <a:srgbClr val="0071BC"/>
              </a:solidFill>
              <a:prstDash val="solid"/>
              <a:miter lim="400000"/>
            </a:ln>
          </a:insideH>
          <a:insideV>
            <a:ln w="12700" cap="flat">
              <a:solidFill>
                <a:srgbClr val="0071BC"/>
              </a:solidFill>
              <a:prstDash val="solid"/>
              <a:miter lim="400000"/>
            </a:ln>
          </a:insideV>
        </a:tcBdr>
        <a:fill>
          <a:solidFill>
            <a:srgbClr val="000000">
              <a:alpha val="25000"/>
            </a:srgbClr>
          </a:solidFill>
        </a:fill>
      </a:tcStyle>
    </a:lastRow>
    <a:firstRow>
      <a:tcTxStyle b="off" i="off">
        <a:font>
          <a:latin typeface="Lucida Sans"/>
          <a:ea typeface="Lucida Sans"/>
          <a:cs typeface="Lucida Sans"/>
        </a:font>
        <a:srgbClr val="0071BC"/>
      </a:tcTxStyle>
      <a:tcStyle>
        <a:tcBdr>
          <a:left>
            <a:ln w="12700" cap="flat">
              <a:solidFill>
                <a:srgbClr val="0071BC"/>
              </a:solidFill>
              <a:prstDash val="solid"/>
              <a:miter lim="400000"/>
            </a:ln>
          </a:left>
          <a:right>
            <a:ln w="12700" cap="flat">
              <a:solidFill>
                <a:srgbClr val="0071BC"/>
              </a:solidFill>
              <a:prstDash val="solid"/>
              <a:miter lim="400000"/>
            </a:ln>
          </a:right>
          <a:top>
            <a:ln w="28575" cap="flat">
              <a:solidFill>
                <a:srgbClr val="0071BC"/>
              </a:solidFill>
              <a:prstDash val="solid"/>
              <a:miter lim="400000"/>
            </a:ln>
          </a:top>
          <a:bottom>
            <a:ln w="12700" cap="flat">
              <a:solidFill>
                <a:srgbClr val="0071BC"/>
              </a:solidFill>
              <a:prstDash val="solid"/>
              <a:miter lim="400000"/>
            </a:ln>
          </a:bottom>
          <a:insideH>
            <a:ln w="12700" cap="flat">
              <a:solidFill>
                <a:srgbClr val="0071BC"/>
              </a:solidFill>
              <a:prstDash val="solid"/>
              <a:miter lim="400000"/>
            </a:ln>
          </a:insideH>
          <a:insideV>
            <a:ln w="12700" cap="flat">
              <a:solidFill>
                <a:srgbClr val="0071BC"/>
              </a:solidFill>
              <a:prstDash val="solid"/>
              <a:miter lim="400000"/>
            </a:ln>
          </a:insideV>
        </a:tcBdr>
        <a:fill>
          <a:solidFill>
            <a:srgbClr val="000000">
              <a:alpha val="25000"/>
            </a:srgbClr>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18"/>
  </p:normalViewPr>
  <p:slideViewPr>
    <p:cSldViewPr snapToGrid="0" snapToObjects="1">
      <p:cViewPr>
        <p:scale>
          <a:sx n="42" d="100"/>
          <a:sy n="42" d="100"/>
        </p:scale>
        <p:origin x="1736" y="8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 name="Shape 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6446223"/>
      </p:ext>
    </p:extLst>
  </p:cSld>
  <p:clrMap bg1="lt1" tx1="dk1" bg2="lt2" tx2="dk2" accent1="accent1" accent2="accent2" accent3="accent3" accent4="accent4" accent5="accent5" accent6="accent6" hlink="hlink" folHlink="folHlink"/>
  <p:notesStyle>
    <a:lvl1pPr defTabSz="647700" latinLnBrk="0">
      <a:defRPr sz="1600">
        <a:latin typeface="Lucida Grande"/>
        <a:ea typeface="Lucida Grande"/>
        <a:cs typeface="Lucida Grande"/>
        <a:sym typeface="Lucida Grande"/>
      </a:defRPr>
    </a:lvl1pPr>
    <a:lvl2pPr indent="228600" defTabSz="647700" latinLnBrk="0">
      <a:defRPr sz="1600">
        <a:latin typeface="Lucida Grande"/>
        <a:ea typeface="Lucida Grande"/>
        <a:cs typeface="Lucida Grande"/>
        <a:sym typeface="Lucida Grande"/>
      </a:defRPr>
    </a:lvl2pPr>
    <a:lvl3pPr indent="457200" defTabSz="647700" latinLnBrk="0">
      <a:defRPr sz="1600">
        <a:latin typeface="Lucida Grande"/>
        <a:ea typeface="Lucida Grande"/>
        <a:cs typeface="Lucida Grande"/>
        <a:sym typeface="Lucida Grande"/>
      </a:defRPr>
    </a:lvl3pPr>
    <a:lvl4pPr indent="685800" defTabSz="647700" latinLnBrk="0">
      <a:defRPr sz="1600">
        <a:latin typeface="Lucida Grande"/>
        <a:ea typeface="Lucida Grande"/>
        <a:cs typeface="Lucida Grande"/>
        <a:sym typeface="Lucida Grande"/>
      </a:defRPr>
    </a:lvl4pPr>
    <a:lvl5pPr indent="914400" defTabSz="647700" latinLnBrk="0">
      <a:defRPr sz="1600">
        <a:latin typeface="Lucida Grande"/>
        <a:ea typeface="Lucida Grande"/>
        <a:cs typeface="Lucida Grande"/>
        <a:sym typeface="Lucida Grande"/>
      </a:defRPr>
    </a:lvl5pPr>
    <a:lvl6pPr indent="1143000" defTabSz="647700" latinLnBrk="0">
      <a:defRPr sz="1600">
        <a:latin typeface="Lucida Grande"/>
        <a:ea typeface="Lucida Grande"/>
        <a:cs typeface="Lucida Grande"/>
        <a:sym typeface="Lucida Grande"/>
      </a:defRPr>
    </a:lvl6pPr>
    <a:lvl7pPr indent="1371600" defTabSz="647700" latinLnBrk="0">
      <a:defRPr sz="1600">
        <a:latin typeface="Lucida Grande"/>
        <a:ea typeface="Lucida Grande"/>
        <a:cs typeface="Lucida Grande"/>
        <a:sym typeface="Lucida Grande"/>
      </a:defRPr>
    </a:lvl7pPr>
    <a:lvl8pPr indent="1600200" defTabSz="647700" latinLnBrk="0">
      <a:defRPr sz="1600">
        <a:latin typeface="Lucida Grande"/>
        <a:ea typeface="Lucida Grande"/>
        <a:cs typeface="Lucida Grande"/>
        <a:sym typeface="Lucida Grande"/>
      </a:defRPr>
    </a:lvl8pPr>
    <a:lvl9pPr indent="1828800" defTabSz="6477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prstGeom prst="rect">
            <a:avLst/>
          </a:prstGeom>
        </p:spPr>
        <p:txBody>
          <a:bodyPr/>
          <a:lstStyle/>
          <a:p>
            <a:endParaRPr/>
          </a:p>
        </p:txBody>
      </p:sp>
      <p:sp>
        <p:nvSpPr>
          <p:cNvPr id="53" name="Shape 53"/>
          <p:cNvSpPr>
            <a:spLocks noGrp="1"/>
          </p:cNvSpPr>
          <p:nvPr>
            <p:ph type="body" sz="quarter" idx="1"/>
          </p:nvPr>
        </p:nvSpPr>
        <p:spPr>
          <a:prstGeom prst="rect">
            <a:avLst/>
          </a:prstGeom>
        </p:spPr>
        <p:txBody>
          <a:bodyPr/>
          <a:lstStyle/>
          <a:p>
            <a:r>
              <a:t>Campus university on which once locomotives were manufactured</a:t>
            </a:r>
          </a:p>
          <a:p>
            <a:endParaRPr/>
          </a:p>
          <a:p>
            <a:r>
              <a:t>Today: combination of tradition and the new</a:t>
            </a:r>
          </a:p>
          <a:p>
            <a:endParaRPr/>
          </a:p>
          <a:p>
            <a:r>
              <a:t>20% international students</a:t>
            </a:r>
          </a:p>
          <a:p>
            <a:endParaRPr/>
          </a:p>
          <a:p>
            <a:r>
              <a:t>TH Wildau - founded 1991</a:t>
            </a:r>
          </a:p>
          <a:p>
            <a:r>
              <a:t>rather small 4000 students </a:t>
            </a:r>
          </a:p>
          <a:p>
            <a:endParaRPr/>
          </a:p>
          <a:p>
            <a:r>
              <a:t>— strong in research</a:t>
            </a:r>
          </a:p>
          <a:p>
            <a:r>
              <a:t>— TUAS ==&gt; many cooperations with the economy</a:t>
            </a:r>
            <a:r>
              <a:rPr>
                <a:solidFill>
                  <a:srgbClr val="669C35"/>
                </a:solidFill>
              </a:rPr>
              <a:t> </a:t>
            </a:r>
          </a:p>
          <a:p>
            <a:r>
              <a:rPr>
                <a:solidFill>
                  <a:srgbClr val="669C35"/>
                </a:solidFill>
              </a:rPr>
              <a:t>KLICK-&gt;</a:t>
            </a:r>
          </a:p>
          <a:p>
            <a:endParaRPr>
              <a:solidFill>
                <a:srgbClr val="669C35"/>
              </a:solidFill>
            </a:endParaRPr>
          </a:p>
        </p:txBody>
      </p:sp>
    </p:spTree>
    <p:extLst>
      <p:ext uri="{BB962C8B-B14F-4D97-AF65-F5344CB8AC3E}">
        <p14:creationId xmlns:p14="http://schemas.microsoft.com/office/powerpoint/2010/main" val="38131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r>
              <a:t>A look at the library of the university and a few facts:</a:t>
            </a:r>
          </a:p>
          <a:p>
            <a:r>
              <a:t> 5.7 employees, one of them a computer scientist</a:t>
            </a:r>
          </a:p>
          <a:p>
            <a:r>
              <a:t>about 134.00 media (printed and electronic)</a:t>
            </a:r>
          </a:p>
          <a:p>
            <a:endParaRPr/>
          </a:p>
          <a:p>
            <a:endParaRPr/>
          </a:p>
          <a:p>
            <a:pPr marL="165330" indent="-124690">
              <a:buClr>
                <a:srgbClr val="0071BC"/>
              </a:buClr>
              <a:buSzPct val="100000"/>
              <a:buFont typeface="Arial"/>
              <a:buChar char="-"/>
            </a:pPr>
            <a:r>
              <a:t>Since September 2016 : 2 of these Pepper robots (Wilma Library, Bernd RoboticLab) from the French/Japanese company Softbanks Robotics</a:t>
            </a:r>
          </a:p>
          <a:p>
            <a:pPr marL="165330" indent="-124690">
              <a:buClr>
                <a:srgbClr val="0071BC"/>
              </a:buClr>
              <a:buSzPct val="100000"/>
              <a:buFont typeface="Arial"/>
              <a:buChar char="-"/>
            </a:pPr>
            <a:r>
              <a:t>Profile Pepper:</a:t>
            </a:r>
          </a:p>
          <a:p>
            <a:pPr marL="618155" lvl="1" indent="-120315">
              <a:buClr>
                <a:srgbClr val="0071BC"/>
              </a:buClr>
              <a:buSzPct val="100000"/>
              <a:buFont typeface="Arial"/>
              <a:buChar char="-"/>
            </a:pPr>
            <a:r>
              <a:t>designed as a sympathetic and cooperative robotic companion </a:t>
            </a:r>
          </a:p>
          <a:p>
            <a:pPr marL="618155" lvl="1" indent="-120315">
              <a:buClr>
                <a:srgbClr val="0071BC"/>
              </a:buClr>
              <a:buSzPct val="100000"/>
              <a:buFont typeface="Arial"/>
              <a:buChar char="-"/>
            </a:pPr>
            <a:r>
              <a:t>available in Europe since September 2016</a:t>
            </a:r>
          </a:p>
          <a:p>
            <a:pPr marL="618155" lvl="1" indent="-120315">
              <a:buClr>
                <a:srgbClr val="0071BC"/>
              </a:buClr>
              <a:buSzPct val="100000"/>
              <a:buFont typeface="Arial"/>
              <a:buChar char="-"/>
            </a:pPr>
            <a:r>
              <a:t>about. 1.20 m tall, mobile on castors, movable in three axes</a:t>
            </a:r>
          </a:p>
          <a:p>
            <a:pPr marL="618155" lvl="1" indent="-120315">
              <a:buClr>
                <a:srgbClr val="0071BC"/>
              </a:buClr>
              <a:buSzPct val="100000"/>
              <a:buFont typeface="Arial"/>
              <a:buChar char="-"/>
            </a:pPr>
            <a:r>
              <a:t>Objective: Use in the university library in Wildau as an autonomously acting mobile advertising pillar….</a:t>
            </a:r>
          </a:p>
          <a:p>
            <a:pPr marL="165330" indent="-124690">
              <a:buClr>
                <a:srgbClr val="0071BC"/>
              </a:buClr>
              <a:buSzPct val="100000"/>
              <a:buFont typeface="Arial"/>
              <a:buChar char="-"/>
            </a:pPr>
            <a:endParaRPr/>
          </a:p>
          <a:p>
            <a:endParaRPr/>
          </a:p>
          <a:p>
            <a:pPr marL="165330" indent="-124690">
              <a:buClr>
                <a:srgbClr val="0071BC"/>
              </a:buClr>
              <a:buSzPct val="100000"/>
              <a:buFont typeface="Arial"/>
              <a:buChar char="-"/>
            </a:pPr>
            <a:endParaRPr/>
          </a:p>
          <a:p>
            <a:pPr>
              <a:defRPr>
                <a:solidFill>
                  <a:srgbClr val="C61B00"/>
                </a:solidFill>
              </a:defRPr>
            </a:pPr>
            <a:r>
              <a:t>*KLICK</a:t>
            </a:r>
          </a:p>
          <a:p>
            <a:endParaRPr/>
          </a:p>
          <a:p>
            <a:endParaRPr/>
          </a:p>
        </p:txBody>
      </p:sp>
    </p:spTree>
    <p:extLst>
      <p:ext uri="{BB962C8B-B14F-4D97-AF65-F5344CB8AC3E}">
        <p14:creationId xmlns:p14="http://schemas.microsoft.com/office/powerpoint/2010/main" val="31485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r>
              <a:t>Our Vision explained by example:</a:t>
            </a:r>
          </a:p>
          <a:p>
            <a:endParaRPr/>
          </a:p>
          <a:p>
            <a:r>
              <a:t>… and then Pepper already starts speaking to them …</a:t>
            </a:r>
          </a:p>
          <a:p>
            <a:endParaRPr/>
          </a:p>
          <a:p>
            <a:r>
              <a:t>How can I help you …</a:t>
            </a:r>
          </a:p>
        </p:txBody>
      </p:sp>
    </p:spTree>
    <p:extLst>
      <p:ext uri="{BB962C8B-B14F-4D97-AF65-F5344CB8AC3E}">
        <p14:creationId xmlns:p14="http://schemas.microsoft.com/office/powerpoint/2010/main" val="40431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r>
              <a:t>Before going into more detail about our vision and the current status, I would like to go into the initial question and topic of this lecture.</a:t>
            </a:r>
          </a:p>
          <a:p>
            <a:endParaRPr/>
          </a:p>
          <a:p>
            <a:r>
              <a:t>if you type Artificial Intelligence into a well known search engine, you will get these results … </a:t>
            </a:r>
          </a:p>
          <a:p>
            <a:endParaRPr/>
          </a:p>
          <a:p>
            <a:r>
              <a:t>So one might think that humanoid robots can be equated with artificial intelligence.</a:t>
            </a:r>
          </a:p>
          <a:p>
            <a:endParaRPr/>
          </a:p>
          <a:p>
            <a:endParaRPr/>
          </a:p>
          <a:p>
            <a:r>
              <a:t>Aus: Spiegel Online</a:t>
            </a:r>
          </a:p>
          <a:p>
            <a:r>
              <a:t>Aus: Cicero - Magazin für politische Kultur</a:t>
            </a:r>
          </a:p>
          <a:p>
            <a:r>
              <a:t>Aus: Göttinger Tagesblatt</a:t>
            </a:r>
          </a:p>
        </p:txBody>
      </p:sp>
    </p:spTree>
    <p:extLst>
      <p:ext uri="{BB962C8B-B14F-4D97-AF65-F5344CB8AC3E}">
        <p14:creationId xmlns:p14="http://schemas.microsoft.com/office/powerpoint/2010/main" val="65033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r>
              <a:t>Just a reminder: </a:t>
            </a:r>
          </a:p>
          <a:p>
            <a:r>
              <a:t>-&gt; humanoid robots = AI, in our opinion no -&gt; because only machine with a lot of sensors and actuators in a nice human-like shell</a:t>
            </a:r>
          </a:p>
          <a:p>
            <a:r>
              <a:t>-&gt; if you unpack Pepper, he's stupid, he can't do anything</a:t>
            </a:r>
          </a:p>
          <a:p>
            <a:r>
              <a:t>-&gt; you have to write applications that let Pepper do what our Pepper does in the library</a:t>
            </a:r>
          </a:p>
        </p:txBody>
      </p:sp>
    </p:spTree>
    <p:extLst>
      <p:ext uri="{BB962C8B-B14F-4D97-AF65-F5344CB8AC3E}">
        <p14:creationId xmlns:p14="http://schemas.microsoft.com/office/powerpoint/2010/main" val="137419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 All these applications that we installed and developed </a:t>
            </a:r>
            <a:r>
              <a:rPr b="1"/>
              <a:t>on</a:t>
            </a:r>
            <a:r>
              <a:t> and </a:t>
            </a:r>
            <a:r>
              <a:rPr b="1"/>
              <a:t>for</a:t>
            </a:r>
            <a:r>
              <a:t> Pepper in the library can be seen on, what we like to call, the long road to our vision.</a:t>
            </a:r>
          </a:p>
          <a:p>
            <a:endParaRPr/>
          </a:p>
          <a:p>
            <a:pPr>
              <a:defRPr b="1">
                <a:solidFill>
                  <a:schemeClr val="accent5"/>
                </a:solidFill>
              </a:defRPr>
            </a:pPr>
            <a:r>
              <a:t>*Klick</a:t>
            </a:r>
          </a:p>
          <a:p>
            <a:r>
              <a:t>- And the little piece of software that really contains AI is number 5, the Natural Language Support. It actually uses machine learning, the supreme discipline of AI.</a:t>
            </a:r>
          </a:p>
        </p:txBody>
      </p:sp>
    </p:spTree>
    <p:extLst>
      <p:ext uri="{BB962C8B-B14F-4D97-AF65-F5344CB8AC3E}">
        <p14:creationId xmlns:p14="http://schemas.microsoft.com/office/powerpoint/2010/main" val="2110394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marL="165330" indent="-124690">
              <a:buClr>
                <a:srgbClr val="0071BC"/>
              </a:buClr>
              <a:buSzPct val="100000"/>
              <a:buFont typeface="Arial"/>
              <a:buChar char="–"/>
            </a:pPr>
            <a:r>
              <a:t> Bernd is for development, he is with the research team </a:t>
            </a:r>
          </a:p>
          <a:p>
            <a:pPr marL="165330" indent="-124690">
              <a:buClr>
                <a:srgbClr val="0071BC"/>
              </a:buClr>
              <a:buSzPct val="100000"/>
              <a:buFont typeface="Arial"/>
              <a:buChar char="–"/>
            </a:pPr>
            <a:r>
              <a:t> the second robot named Wilma is active in the library</a:t>
            </a:r>
          </a:p>
          <a:p>
            <a:pPr marL="165330" indent="-124690">
              <a:buClr>
                <a:srgbClr val="0071BC"/>
              </a:buClr>
              <a:buSzPct val="100000"/>
              <a:buFont typeface="Arial"/>
              <a:buChar char="–"/>
            </a:pPr>
            <a:r>
              <a:t>This allows additional functions to be developed in parallel by the developers</a:t>
            </a:r>
          </a:p>
          <a:p>
            <a:pPr marL="165330" indent="-124690">
              <a:buClr>
                <a:srgbClr val="0071BC"/>
              </a:buClr>
              <a:buSzPct val="100000"/>
              <a:buFont typeface="Arial"/>
              <a:buChar char="–"/>
            </a:pPr>
            <a:r>
              <a:t> whenever a function is finished and tested, it is transferred to Wilma in the library. </a:t>
            </a:r>
          </a:p>
          <a:p>
            <a:pPr marL="165330" indent="-124690">
              <a:buClr>
                <a:srgbClr val="0071BC"/>
              </a:buClr>
              <a:buSzPct val="100000"/>
              <a:buFont typeface="Arial"/>
              <a:buChar char="–"/>
            </a:pPr>
            <a:r>
              <a:t> no downtime due to new developments.</a:t>
            </a:r>
          </a:p>
          <a:p>
            <a:pPr marL="165330" indent="-124690">
              <a:buClr>
                <a:srgbClr val="0071BC"/>
              </a:buClr>
              <a:buSzPct val="100000"/>
              <a:buFont typeface="Arial"/>
              <a:buChar char="–"/>
            </a:pPr>
            <a:r>
              <a:t> Here: two developers from the RoboticLab who are transferring a new feature to Wilma. </a:t>
            </a:r>
          </a:p>
          <a:p>
            <a:pPr marL="165330" indent="-124690">
              <a:buClr>
                <a:srgbClr val="0071BC"/>
              </a:buClr>
              <a:buSzPct val="100000"/>
              <a:buFont typeface="Arial"/>
              <a:buChar char="–"/>
            </a:pPr>
            <a:r>
              <a:t>exchange between the library team and the RoboticLab team is very important in order to gain acceptance among the library staff</a:t>
            </a:r>
          </a:p>
          <a:p>
            <a:pPr marL="165330" indent="-124690">
              <a:buClr>
                <a:srgbClr val="0071BC"/>
              </a:buClr>
              <a:buSzPct val="100000"/>
              <a:buFont typeface="Arial"/>
              <a:buChar char="–"/>
            </a:pPr>
            <a:r>
              <a:t> employees of the library can call the RoboticLab at any time if there are problems and it is quickly helped</a:t>
            </a:r>
          </a:p>
        </p:txBody>
      </p:sp>
    </p:spTree>
    <p:extLst>
      <p:ext uri="{BB962C8B-B14F-4D97-AF65-F5344CB8AC3E}">
        <p14:creationId xmlns:p14="http://schemas.microsoft.com/office/powerpoint/2010/main" val="155411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user benefits</a:t>
            </a:r>
          </a:p>
          <a:p>
            <a:pPr marL="165330" indent="-124690">
              <a:buClr>
                <a:srgbClr val="0071BC"/>
              </a:buClr>
              <a:buSzPct val="100000"/>
              <a:buFont typeface="Arial"/>
              <a:buChar char="-"/>
            </a:pPr>
            <a:r>
              <a:t>Where's the coldest and quietest place in the library?</a:t>
            </a:r>
          </a:p>
          <a:p>
            <a:pPr marL="165330" indent="-124690">
              <a:buClr>
                <a:srgbClr val="0071BC"/>
              </a:buClr>
              <a:buSzPct val="100000"/>
              <a:buFont typeface="Arial"/>
              <a:buChar char="-"/>
            </a:pPr>
            <a:r>
              <a:t>Help with printing</a:t>
            </a:r>
          </a:p>
          <a:p>
            <a:pPr marL="165330" indent="-124690">
              <a:buClr>
                <a:srgbClr val="0071BC"/>
              </a:buClr>
              <a:buSzPct val="100000"/>
              <a:buFont typeface="Arial"/>
              <a:buChar char="-"/>
            </a:pPr>
            <a:r>
              <a:t>Jokes (very popular during the examination period)</a:t>
            </a:r>
          </a:p>
          <a:p>
            <a:pPr marL="165330" indent="-124690">
              <a:buClr>
                <a:srgbClr val="0071BC"/>
              </a:buClr>
              <a:buSzPct val="100000"/>
              <a:buFont typeface="Arial"/>
              <a:buChar char="-"/>
            </a:pPr>
            <a:r>
              <a:t>Playing a game of Tic Tac Toe against the Pepper</a:t>
            </a:r>
          </a:p>
          <a:p>
            <a:pPr marL="165330" indent="-124690">
              <a:buClr>
                <a:srgbClr val="0071BC"/>
              </a:buClr>
              <a:buSzPct val="100000"/>
              <a:buFont typeface="Arial"/>
              <a:buChar char="-"/>
            </a:pPr>
            <a:r>
              <a:t>ask the most frequently asked questions to Pepper in naturally spoken language and of course get an answer as well  </a:t>
            </a:r>
          </a:p>
          <a:p>
            <a:pPr marL="165330" indent="-124690">
              <a:buClr>
                <a:srgbClr val="0071BC"/>
              </a:buClr>
              <a:buSzPct val="100000"/>
              <a:buFont typeface="Arial"/>
              <a:buChar char="-"/>
            </a:pPr>
            <a:r>
              <a:t>library introduction</a:t>
            </a:r>
          </a:p>
          <a:p>
            <a:endParaRPr/>
          </a:p>
          <a:p>
            <a:endParaRPr/>
          </a:p>
          <a:p>
            <a:r>
              <a:t>Ranking:</a:t>
            </a:r>
          </a:p>
          <a:p>
            <a:r>
              <a:t>24/7</a:t>
            </a:r>
          </a:p>
          <a:p>
            <a:r>
              <a:t>Witze</a:t>
            </a:r>
          </a:p>
          <a:p>
            <a:r>
              <a:t>Bibliothekseinführung</a:t>
            </a:r>
          </a:p>
        </p:txBody>
      </p:sp>
    </p:spTree>
    <p:extLst>
      <p:ext uri="{BB962C8B-B14F-4D97-AF65-F5344CB8AC3E}">
        <p14:creationId xmlns:p14="http://schemas.microsoft.com/office/powerpoint/2010/main" val="10685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Attention</a:t>
            </a:r>
          </a:p>
        </p:txBody>
      </p:sp>
    </p:spTree>
    <p:extLst>
      <p:ext uri="{BB962C8B-B14F-4D97-AF65-F5344CB8AC3E}">
        <p14:creationId xmlns:p14="http://schemas.microsoft.com/office/powerpoint/2010/main" val="57535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TH-Foliendesign copy 4">
    <p:spTree>
      <p:nvGrpSpPr>
        <p:cNvPr id="1" name=""/>
        <p:cNvGrpSpPr/>
        <p:nvPr/>
      </p:nvGrpSpPr>
      <p:grpSpPr>
        <a:xfrm>
          <a:off x="0" y="0"/>
          <a:ext cx="0" cy="0"/>
          <a:chOff x="0" y="0"/>
          <a:chExt cx="0" cy="0"/>
        </a:xfrm>
      </p:grpSpPr>
      <p:sp>
        <p:nvSpPr>
          <p:cNvPr id="1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Master #2 copy">
    <p:spTree>
      <p:nvGrpSpPr>
        <p:cNvPr id="1" name=""/>
        <p:cNvGrpSpPr/>
        <p:nvPr/>
      </p:nvGrpSpPr>
      <p:grpSpPr>
        <a:xfrm>
          <a:off x="0" y="0"/>
          <a:ext cx="0" cy="0"/>
          <a:chOff x="0" y="0"/>
          <a:chExt cx="0" cy="0"/>
        </a:xfrm>
      </p:grpSpPr>
      <p:sp>
        <p:nvSpPr>
          <p:cNvPr id="19" name="Foliennummer"/>
          <p:cNvSpPr txBox="1">
            <a:spLocks noGrp="1"/>
          </p:cNvSpPr>
          <p:nvPr>
            <p:ph type="sldNum" sz="quarter" idx="2"/>
          </p:nvPr>
        </p:nvSpPr>
        <p:spPr>
          <a:xfrm>
            <a:off x="12035663" y="9169912"/>
            <a:ext cx="383994" cy="311269"/>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3" name="Foliennummer"/>
          <p:cNvSpPr txBox="1">
            <a:spLocks noGrp="1"/>
          </p:cNvSpPr>
          <p:nvPr>
            <p:ph type="sldNum" sz="quarter" idx="2"/>
          </p:nvPr>
        </p:nvSpPr>
        <p:spPr>
          <a:xfrm>
            <a:off x="11266482" y="9299516"/>
            <a:ext cx="383994" cy="311268"/>
          </a:xfrm>
          <a:prstGeom prst="rect">
            <a:avLst/>
          </a:prstGeom>
          <a:ln w="12700">
            <a:miter lim="400000"/>
          </a:ln>
        </p:spPr>
        <p:txBody>
          <a:bodyPr wrap="none" lIns="50800" tIns="50800" rIns="50800" bIns="50800" anchor="ctr">
            <a:spAutoFit/>
          </a:bodyPr>
          <a:lstStyle>
            <a:lvl1pPr algn="ctr">
              <a:defRPr sz="1500">
                <a:solidFill>
                  <a:srgbClr val="011993"/>
                </a:solidFill>
              </a:defRPr>
            </a:lvl1pPr>
          </a:lstStyle>
          <a:p>
            <a:fld id="{86CB4B4D-7CA3-9044-876B-883B54F8677D}" type="slidenum">
              <a:t>‹Nr.›</a:t>
            </a:fld>
            <a:endParaRPr/>
          </a:p>
        </p:txBody>
      </p:sp>
      <p:sp>
        <p:nvSpPr>
          <p:cNvPr id="4" name="Titeltext"/>
          <p:cNvSpPr txBox="1">
            <a:spLocks noGrp="1"/>
          </p:cNvSpPr>
          <p:nvPr>
            <p:ph type="title"/>
          </p:nvPr>
        </p:nvSpPr>
        <p:spPr>
          <a:xfrm>
            <a:off x="1524000" y="5967306"/>
            <a:ext cx="9956800" cy="199361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Titeltext</a:t>
            </a:r>
          </a:p>
        </p:txBody>
      </p:sp>
      <p:sp>
        <p:nvSpPr>
          <p:cNvPr id="5" name="Textebene 1…"/>
          <p:cNvSpPr txBox="1">
            <a:spLocks noGrp="1"/>
          </p:cNvSpPr>
          <p:nvPr>
            <p:ph type="body" idx="1"/>
          </p:nvPr>
        </p:nvSpPr>
        <p:spPr>
          <a:xfrm>
            <a:off x="647700" y="2273300"/>
            <a:ext cx="11709400" cy="64369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900"/>
              </a:spcBef>
              <a:buChar char="–"/>
              <a:defRPr sz="3800"/>
            </a:lvl2pPr>
            <a:lvl3pPr marL="1183639" indent="-228600">
              <a:spcBef>
                <a:spcPts val="700"/>
              </a:spcBef>
              <a:defRPr sz="3400"/>
            </a:lvl3pPr>
            <a:lvl4pPr marL="1640839" indent="-228600">
              <a:spcBef>
                <a:spcPts val="600"/>
              </a:spcBef>
              <a:buChar char="–"/>
              <a:defRPr sz="2800"/>
            </a:lvl4pPr>
            <a:lvl5pPr marL="2098039" indent="-228600">
              <a:spcBef>
                <a:spcPts val="600"/>
              </a:spcBef>
              <a:buChar char="»"/>
              <a:defRPr sz="2800"/>
            </a:lvl5pPr>
          </a:lstStyle>
          <a:p>
            <a:r>
              <a:t>Textebene 1</a:t>
            </a:r>
          </a:p>
          <a:p>
            <a:pPr lvl="1"/>
            <a:r>
              <a:t>Textebene 2</a:t>
            </a:r>
          </a:p>
          <a:p>
            <a:pPr lvl="2"/>
            <a:r>
              <a:t>Textebene 3</a:t>
            </a:r>
          </a:p>
          <a:p>
            <a:pPr lvl="3"/>
            <a:r>
              <a:t>Textebene 4</a:t>
            </a:r>
          </a:p>
          <a:p>
            <a:pPr lvl="4"/>
            <a:r>
              <a:t>Textebene 5</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1pPr>
      <a:lvl2pPr marL="0" marR="0" indent="2286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2pPr>
      <a:lvl3pPr marL="0" marR="0" indent="4572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3pPr>
      <a:lvl4pPr marL="0" marR="0" indent="6858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4pPr>
      <a:lvl5pPr marL="0" marR="0" indent="9144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5pPr>
      <a:lvl6pPr marL="0" marR="0" indent="11430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6pPr>
      <a:lvl7pPr marL="0" marR="0" indent="13716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7pPr>
      <a:lvl8pPr marL="0" marR="0" indent="16002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8pPr>
      <a:lvl9pPr marL="0" marR="0" indent="1828800" algn="l" defTabSz="1295400" latinLnBrk="0">
        <a:lnSpc>
          <a:spcPct val="100000"/>
        </a:lnSpc>
        <a:spcBef>
          <a:spcPts val="0"/>
        </a:spcBef>
        <a:spcAft>
          <a:spcPts val="0"/>
        </a:spcAft>
        <a:buClrTx/>
        <a:buSzTx/>
        <a:buFontTx/>
        <a:buNone/>
        <a:tabLst/>
        <a:defRPr sz="6200" b="0" i="0" u="none" strike="noStrike" cap="none" spc="0" baseline="0">
          <a:solidFill>
            <a:srgbClr val="FFFFFF"/>
          </a:solidFill>
          <a:uFill>
            <a:solidFill>
              <a:srgbClr val="FFFFFF"/>
            </a:solidFill>
          </a:uFill>
          <a:latin typeface="Lucida Sans"/>
          <a:ea typeface="Lucida Sans"/>
          <a:cs typeface="Lucida Sans"/>
          <a:sym typeface="Lucida Sans"/>
        </a:defRPr>
      </a:lvl9pPr>
    </p:titleStyle>
    <p:bodyStyle>
      <a:lvl1pPr marL="383540" marR="57799" indent="-342900"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1pPr>
      <a:lvl2pPr marL="828708" marR="57799" indent="-330868"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2pPr>
      <a:lvl3pPr marL="1250875" marR="57799" indent="-295835"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3pPr>
      <a:lvl4pPr marL="1771468" marR="57799" indent="-359228"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4pPr>
      <a:lvl5pPr marL="2228668" marR="57799" indent="-359228"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5pPr>
      <a:lvl6pPr marL="2228668" marR="57799" indent="-359228"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6pPr>
      <a:lvl7pPr marL="2228668" marR="57799" indent="-359228"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7pPr>
      <a:lvl8pPr marL="2228668" marR="57799" indent="-359228"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8pPr>
      <a:lvl9pPr marL="2228668" marR="57799" indent="-359228" algn="l" defTabSz="1295400" latinLnBrk="0">
        <a:lnSpc>
          <a:spcPct val="100000"/>
        </a:lnSpc>
        <a:spcBef>
          <a:spcPts val="1000"/>
        </a:spcBef>
        <a:spcAft>
          <a:spcPts val="0"/>
        </a:spcAft>
        <a:buClr>
          <a:srgbClr val="0071BC"/>
        </a:buClr>
        <a:buSzPct val="100000"/>
        <a:buFont typeface="Arial"/>
        <a:buChar char="•"/>
        <a:tabLst/>
        <a:defRPr sz="4400" b="0" i="0" u="none" strike="noStrike" cap="none" spc="0" baseline="0">
          <a:solidFill>
            <a:srgbClr val="0071BC"/>
          </a:solidFill>
          <a:uFill>
            <a:solidFill>
              <a:srgbClr val="0071BC"/>
            </a:solidFill>
          </a:uFill>
          <a:latin typeface="Lucida Sans"/>
          <a:ea typeface="Lucida Sans"/>
          <a:cs typeface="Lucida Sans"/>
          <a:sym typeface="Lucida Sans"/>
        </a:defRPr>
      </a:lvl9pPr>
    </p:bodyStyle>
    <p:otherStyle>
      <a:lvl1pPr marL="57799" marR="57799" indent="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1pPr>
      <a:lvl2pPr marL="57799" marR="57799" indent="2667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2pPr>
      <a:lvl3pPr marL="57799" marR="57799" indent="5334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3pPr>
      <a:lvl4pPr marL="57799" marR="57799" indent="8001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4pPr>
      <a:lvl5pPr marL="57799" marR="57799" indent="10668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5pPr>
      <a:lvl6pPr marL="57799" marR="57799" indent="13335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6pPr>
      <a:lvl7pPr marL="57799" marR="57799" indent="16129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7pPr>
      <a:lvl8pPr marL="57799" marR="57799" indent="18796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8pPr>
      <a:lvl9pPr marL="57799" marR="57799" indent="2146300" algn="ctr" defTabSz="1295400" latinLnBrk="0">
        <a:lnSpc>
          <a:spcPct val="100000"/>
        </a:lnSpc>
        <a:spcBef>
          <a:spcPts val="0"/>
        </a:spcBef>
        <a:spcAft>
          <a:spcPts val="0"/>
        </a:spcAft>
        <a:buClrTx/>
        <a:buSzTx/>
        <a:buFontTx/>
        <a:buNone/>
        <a:tabLst/>
        <a:defRPr sz="1500" b="0" i="0" u="none" strike="noStrike" cap="none" spc="0" baseline="0">
          <a:solidFill>
            <a:schemeClr val="tx1"/>
          </a:solidFill>
          <a:uFill>
            <a:solidFill>
              <a:srgbClr val="0071BC"/>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hyperlink" Target="mailto:jbressler@th-wildau.d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tif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hyperlink" Target="mailto:jbressler@th-wildau.de" TargetMode="External"/><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5" Type="http://schemas.openxmlformats.org/officeDocument/2006/relationships/hyperlink" Target="https://www.byteforest.de" TargetMode="External"/><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s://de.freepik.com/vektoren-kostenlos/unternehmen-meilensteine-mit-kreisen-und-pfeil_1296164.htm" TargetMode="External"/><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umanoid robots - Does that mean artificial intelligence?"/>
          <p:cNvSpPr txBox="1"/>
          <p:nvPr/>
        </p:nvSpPr>
        <p:spPr>
          <a:xfrm>
            <a:off x="1566749" y="5603618"/>
            <a:ext cx="11137148"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0639" marR="40639" algn="r" defTabSz="914400">
              <a:defRPr b="1">
                <a:solidFill>
                  <a:srgbClr val="011993"/>
                </a:solidFill>
                <a:latin typeface="Verdana"/>
                <a:ea typeface="Verdana"/>
                <a:cs typeface="Verdana"/>
                <a:sym typeface="Verdana"/>
              </a:defRPr>
            </a:pPr>
            <a:r>
              <a:t>Humanoid robots - Does that mean artificial intelligence?</a:t>
            </a:r>
          </a:p>
          <a:p>
            <a:pPr marL="40639" marR="40639" algn="r" defTabSz="914400">
              <a:defRPr b="1">
                <a:solidFill>
                  <a:srgbClr val="011993"/>
                </a:solidFill>
                <a:latin typeface="Verdana"/>
                <a:ea typeface="Verdana"/>
                <a:cs typeface="Verdana"/>
                <a:sym typeface="Verdana"/>
              </a:defRPr>
            </a:pPr>
            <a:endParaRPr/>
          </a:p>
        </p:txBody>
      </p:sp>
      <p:sp>
        <p:nvSpPr>
          <p:cNvPr id="29" name="M.Eng. Janine Breßler…"/>
          <p:cNvSpPr txBox="1"/>
          <p:nvPr/>
        </p:nvSpPr>
        <p:spPr>
          <a:xfrm>
            <a:off x="304976" y="7459009"/>
            <a:ext cx="12394849"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0639" marR="40639" algn="r" defTabSz="914400">
              <a:lnSpc>
                <a:spcPct val="120000"/>
              </a:lnSpc>
              <a:defRPr sz="2100">
                <a:solidFill>
                  <a:srgbClr val="011993"/>
                </a:solidFill>
                <a:latin typeface="Verdana"/>
                <a:ea typeface="Verdana"/>
                <a:cs typeface="Verdana"/>
                <a:sym typeface="Verdana"/>
              </a:defRPr>
            </a:pPr>
            <a:r>
              <a:rPr dirty="0"/>
              <a:t>M.Eng. Janine Breßler</a:t>
            </a:r>
          </a:p>
          <a:p>
            <a:pPr marL="40639" marR="40639" algn="r" defTabSz="914400">
              <a:lnSpc>
                <a:spcPct val="120000"/>
              </a:lnSpc>
              <a:defRPr sz="2100">
                <a:solidFill>
                  <a:srgbClr val="011993"/>
                </a:solidFill>
                <a:latin typeface="Verdana"/>
                <a:ea typeface="Verdana"/>
                <a:cs typeface="Verdana"/>
                <a:sym typeface="Verdana"/>
              </a:defRPr>
            </a:pPr>
            <a:r>
              <a:rPr dirty="0"/>
              <a:t> Technische Hochschule Wildau - Telematik</a:t>
            </a:r>
          </a:p>
          <a:p>
            <a:pPr marL="40639" marR="40639" algn="r" defTabSz="914400">
              <a:lnSpc>
                <a:spcPct val="120000"/>
              </a:lnSpc>
              <a:defRPr sz="2100">
                <a:solidFill>
                  <a:srgbClr val="011993"/>
                </a:solidFill>
                <a:latin typeface="Verdana"/>
                <a:ea typeface="Verdana"/>
                <a:cs typeface="Verdana"/>
                <a:sym typeface="Verdana"/>
              </a:defRPr>
            </a:pPr>
            <a:r>
              <a:rPr dirty="0"/>
              <a:t> </a:t>
            </a:r>
            <a:r>
              <a:rPr sz="1900" dirty="0"/>
              <a:t>janine.bressler@th-wildau.de</a:t>
            </a:r>
            <a:endParaRPr sz="1900" dirty="0">
              <a:hlinkClick r:id="rId2"/>
            </a:endParaRPr>
          </a:p>
        </p:txBody>
      </p:sp>
      <p:sp>
        <p:nvSpPr>
          <p:cNvPr id="30" name="49th ADBU Congress, Bordeaux 2019"/>
          <p:cNvSpPr txBox="1"/>
          <p:nvPr/>
        </p:nvSpPr>
        <p:spPr>
          <a:xfrm>
            <a:off x="5040762" y="8860021"/>
            <a:ext cx="7632983"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r" defTabSz="914400">
              <a:lnSpc>
                <a:spcPct val="120000"/>
              </a:lnSpc>
              <a:defRPr sz="2100">
                <a:solidFill>
                  <a:srgbClr val="011993"/>
                </a:solidFill>
                <a:latin typeface="Verdana"/>
                <a:ea typeface="Verdana"/>
                <a:cs typeface="Verdana"/>
                <a:sym typeface="Verdana"/>
              </a:defRPr>
            </a:lvl1pPr>
          </a:lstStyle>
          <a:p>
            <a:r>
              <a:t>49th ADBU Congress, Bordeaux 2019</a:t>
            </a:r>
          </a:p>
        </p:txBody>
      </p:sp>
      <p:pic>
        <p:nvPicPr>
          <p:cNvPr id="31" name="th-wildau-hit-motiv-6-008 copy.jpg" descr="th-wildau-hit-motiv-6-008 cop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6928"/>
            <a:ext cx="13004801" cy="5020687"/>
          </a:xfrm>
          <a:prstGeom prst="rect">
            <a:avLst/>
          </a:prstGeom>
          <a:ln w="12700">
            <a:solidFill>
              <a:srgbClr val="0071BC"/>
            </a:solidFill>
          </a:ln>
        </p:spPr>
      </p:pic>
      <p:pic>
        <p:nvPicPr>
          <p:cNvPr id="32" name="TH-Wildau-Logo_rgb.png" descr="TH-Wildau-Logo_rg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172" y="8220806"/>
            <a:ext cx="2415597" cy="963158"/>
          </a:xfrm>
          <a:prstGeom prst="rect">
            <a:avLst/>
          </a:prstGeom>
          <a:ln w="12700"/>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uppieren"/>
          <p:cNvGrpSpPr/>
          <p:nvPr/>
        </p:nvGrpSpPr>
        <p:grpSpPr>
          <a:xfrm>
            <a:off x="-230718" y="3888983"/>
            <a:ext cx="13245994" cy="4790630"/>
            <a:chOff x="0" y="0"/>
            <a:chExt cx="13245993" cy="4790628"/>
          </a:xfrm>
        </p:grpSpPr>
        <p:grpSp>
          <p:nvGrpSpPr>
            <p:cNvPr id="141" name="Gruppieren"/>
            <p:cNvGrpSpPr/>
            <p:nvPr/>
          </p:nvGrpSpPr>
          <p:grpSpPr>
            <a:xfrm>
              <a:off x="0" y="-1"/>
              <a:ext cx="13245994" cy="4790630"/>
              <a:chOff x="0" y="0"/>
              <a:chExt cx="13245993" cy="4790628"/>
            </a:xfrm>
          </p:grpSpPr>
          <p:grpSp>
            <p:nvGrpSpPr>
              <p:cNvPr id="139" name="Gruppieren"/>
              <p:cNvGrpSpPr/>
              <p:nvPr/>
            </p:nvGrpSpPr>
            <p:grpSpPr>
              <a:xfrm>
                <a:off x="0" y="-1"/>
                <a:ext cx="13245994" cy="4790630"/>
                <a:chOff x="0" y="0"/>
                <a:chExt cx="13245993" cy="4790628"/>
              </a:xfrm>
            </p:grpSpPr>
            <p:sp>
              <p:nvSpPr>
                <p:cNvPr id="132" name="Rechteck"/>
                <p:cNvSpPr/>
                <p:nvPr/>
              </p:nvSpPr>
              <p:spPr>
                <a:xfrm>
                  <a:off x="0" y="650461"/>
                  <a:ext cx="13245994" cy="4140168"/>
                </a:xfrm>
                <a:prstGeom prst="rect">
                  <a:avLst/>
                </a:prstGeom>
                <a:solidFill>
                  <a:srgbClr val="D7D7D7"/>
                </a:solidFill>
                <a:ln w="12700" cap="flat">
                  <a:noFill/>
                  <a:miter lim="400000"/>
                </a:ln>
                <a:effectLst/>
              </p:spPr>
              <p:txBody>
                <a:bodyPr wrap="square" lIns="50800" tIns="50800" rIns="50800" bIns="50800" numCol="1" anchor="ctr">
                  <a:noAutofit/>
                </a:bodyPr>
                <a:lstStyle/>
                <a:p>
                  <a:endParaRPr/>
                </a:p>
              </p:txBody>
            </p:sp>
            <p:sp>
              <p:nvSpPr>
                <p:cNvPr id="133" name="Kopf"/>
                <p:cNvSpPr/>
                <p:nvPr/>
              </p:nvSpPr>
              <p:spPr>
                <a:xfrm>
                  <a:off x="905452" y="2208680"/>
                  <a:ext cx="855780" cy="1023730"/>
                </a:xfrm>
                <a:custGeom>
                  <a:avLst/>
                  <a:gdLst/>
                  <a:ahLst/>
                  <a:cxnLst>
                    <a:cxn ang="0">
                      <a:pos x="wd2" y="hd2"/>
                    </a:cxn>
                    <a:cxn ang="5400000">
                      <a:pos x="wd2" y="hd2"/>
                    </a:cxn>
                    <a:cxn ang="10800000">
                      <a:pos x="wd2" y="hd2"/>
                    </a:cxn>
                    <a:cxn ang="16200000">
                      <a:pos x="wd2" y="hd2"/>
                    </a:cxn>
                  </a:cxnLst>
                  <a:rect l="0" t="0" r="r" b="b"/>
                  <a:pathLst>
                    <a:path w="21545" h="21600"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34A5DA"/>
                </a:solidFill>
                <a:ln w="12700" cap="flat">
                  <a:solidFill>
                    <a:srgbClr val="011993"/>
                  </a:solidFill>
                  <a:prstDash val="solid"/>
                  <a:miter lim="400000"/>
                </a:ln>
                <a:effectLst/>
              </p:spPr>
              <p:txBody>
                <a:bodyPr wrap="square" lIns="50800" tIns="50800" rIns="50800" bIns="50800" numCol="1" anchor="ctr">
                  <a:noAutofit/>
                </a:bodyPr>
                <a:lstStyle/>
                <a:p>
                  <a:pPr marL="0" marR="0" algn="ctr" defTabSz="825500">
                    <a:lnSpc>
                      <a:spcPct val="80000"/>
                    </a:lnSpc>
                    <a:defRPr sz="4000" cap="all">
                      <a:solidFill>
                        <a:srgbClr val="011993"/>
                      </a:solidFill>
                      <a:uFillTx/>
                      <a:latin typeface="DIN Condensed"/>
                      <a:ea typeface="DIN Condensed"/>
                      <a:cs typeface="DIN Condensed"/>
                      <a:sym typeface="DIN Condensed"/>
                    </a:defRPr>
                  </a:pPr>
                  <a:endParaRPr/>
                </a:p>
              </p:txBody>
            </p:sp>
            <p:sp>
              <p:nvSpPr>
                <p:cNvPr id="134" name="„Where can I …“"/>
                <p:cNvSpPr txBox="1"/>
                <p:nvPr/>
              </p:nvSpPr>
              <p:spPr>
                <a:xfrm>
                  <a:off x="450672" y="1191303"/>
                  <a:ext cx="245967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825500">
                    <a:spcBef>
                      <a:spcPts val="3400"/>
                    </a:spcBef>
                    <a:defRPr sz="2500" i="1">
                      <a:solidFill>
                        <a:srgbClr val="011993"/>
                      </a:solidFill>
                      <a:uFillTx/>
                      <a:latin typeface="Avenir Next"/>
                      <a:ea typeface="Avenir Next"/>
                      <a:cs typeface="Avenir Next"/>
                      <a:sym typeface="Avenir Next"/>
                    </a:defRPr>
                  </a:lvl1pPr>
                </a:lstStyle>
                <a:p>
                  <a:r>
                    <a:t>„Where can I …“</a:t>
                  </a:r>
                </a:p>
              </p:txBody>
            </p:sp>
            <p:sp>
              <p:nvSpPr>
                <p:cNvPr id="135" name="Pfeil"/>
                <p:cNvSpPr/>
                <p:nvPr/>
              </p:nvSpPr>
              <p:spPr>
                <a:xfrm>
                  <a:off x="2230361" y="2514699"/>
                  <a:ext cx="521934" cy="733918"/>
                </a:xfrm>
                <a:prstGeom prst="rightArrow">
                  <a:avLst>
                    <a:gd name="adj1" fmla="val 25910"/>
                    <a:gd name="adj2" fmla="val 52237"/>
                  </a:avLst>
                </a:prstGeom>
                <a:solidFill>
                  <a:srgbClr val="FFE989"/>
                </a:solidFill>
                <a:ln w="12700" cap="flat">
                  <a:noFill/>
                  <a:miter lim="400000"/>
                </a:ln>
                <a:effectLst/>
              </p:spPr>
              <p:txBody>
                <a:bodyPr wrap="square" lIns="50800" tIns="50800" rIns="50800" bIns="50800" numCol="1" anchor="ctr">
                  <a:noAutofit/>
                </a:bodyPr>
                <a:lstStyle/>
                <a:p>
                  <a:pPr marL="0" marR="0" algn="ctr" defTabSz="825500">
                    <a:lnSpc>
                      <a:spcPct val="80000"/>
                    </a:lnSpc>
                    <a:defRPr sz="4000" cap="all">
                      <a:solidFill>
                        <a:srgbClr val="232323"/>
                      </a:solidFill>
                      <a:uFillTx/>
                      <a:latin typeface="DIN Condensed"/>
                      <a:ea typeface="DIN Condensed"/>
                      <a:cs typeface="DIN Condensed"/>
                      <a:sym typeface="DIN Condensed"/>
                    </a:defRPr>
                  </a:pPr>
                  <a:endParaRPr/>
                </a:p>
              </p:txBody>
            </p:sp>
            <p:sp>
              <p:nvSpPr>
                <p:cNvPr id="136" name="Roboter"/>
                <p:cNvSpPr/>
                <p:nvPr/>
              </p:nvSpPr>
              <p:spPr>
                <a:xfrm>
                  <a:off x="11063674" y="1931700"/>
                  <a:ext cx="1055772" cy="1577690"/>
                </a:xfrm>
                <a:custGeom>
                  <a:avLst/>
                  <a:gdLst/>
                  <a:ahLst/>
                  <a:cxnLst>
                    <a:cxn ang="0">
                      <a:pos x="wd2" y="hd2"/>
                    </a:cxn>
                    <a:cxn ang="5400000">
                      <a:pos x="wd2" y="hd2"/>
                    </a:cxn>
                    <a:cxn ang="10800000">
                      <a:pos x="wd2" y="hd2"/>
                    </a:cxn>
                    <a:cxn ang="16200000">
                      <a:pos x="wd2" y="hd2"/>
                    </a:cxn>
                  </a:cxnLst>
                  <a:rect l="0" t="0" r="r" b="b"/>
                  <a:pathLst>
                    <a:path w="21547" h="21600" extrusionOk="0">
                      <a:moveTo>
                        <a:pt x="7636" y="0"/>
                      </a:moveTo>
                      <a:cubicBezTo>
                        <a:pt x="7308" y="0"/>
                        <a:pt x="7042" y="178"/>
                        <a:pt x="7042" y="398"/>
                      </a:cubicBezTo>
                      <a:lnTo>
                        <a:pt x="7042" y="1269"/>
                      </a:lnTo>
                      <a:cubicBezTo>
                        <a:pt x="7042" y="1360"/>
                        <a:pt x="6932" y="1434"/>
                        <a:pt x="6796" y="1434"/>
                      </a:cubicBezTo>
                      <a:lnTo>
                        <a:pt x="6444" y="1434"/>
                      </a:lnTo>
                      <a:cubicBezTo>
                        <a:pt x="6308" y="1434"/>
                        <a:pt x="6197" y="1509"/>
                        <a:pt x="6197" y="1600"/>
                      </a:cubicBezTo>
                      <a:lnTo>
                        <a:pt x="6197" y="2450"/>
                      </a:lnTo>
                      <a:cubicBezTo>
                        <a:pt x="6197" y="2541"/>
                        <a:pt x="6308" y="2614"/>
                        <a:pt x="6444" y="2614"/>
                      </a:cubicBezTo>
                      <a:lnTo>
                        <a:pt x="6796" y="2614"/>
                      </a:lnTo>
                      <a:cubicBezTo>
                        <a:pt x="6932" y="2614"/>
                        <a:pt x="7042" y="2688"/>
                        <a:pt x="7042" y="2779"/>
                      </a:cubicBezTo>
                      <a:lnTo>
                        <a:pt x="7042" y="4048"/>
                      </a:lnTo>
                      <a:lnTo>
                        <a:pt x="4708" y="4048"/>
                      </a:lnTo>
                      <a:cubicBezTo>
                        <a:pt x="4373" y="4048"/>
                        <a:pt x="4102" y="4230"/>
                        <a:pt x="4102" y="4455"/>
                      </a:cubicBezTo>
                      <a:lnTo>
                        <a:pt x="4102" y="5592"/>
                      </a:lnTo>
                      <a:lnTo>
                        <a:pt x="3470" y="5592"/>
                      </a:lnTo>
                      <a:lnTo>
                        <a:pt x="3470" y="5197"/>
                      </a:lnTo>
                      <a:cubicBezTo>
                        <a:pt x="3470" y="5006"/>
                        <a:pt x="3238" y="4850"/>
                        <a:pt x="2952" y="4850"/>
                      </a:cubicBezTo>
                      <a:lnTo>
                        <a:pt x="575" y="4850"/>
                      </a:lnTo>
                      <a:cubicBezTo>
                        <a:pt x="289" y="4850"/>
                        <a:pt x="57" y="5006"/>
                        <a:pt x="57" y="5197"/>
                      </a:cubicBezTo>
                      <a:lnTo>
                        <a:pt x="57" y="9364"/>
                      </a:lnTo>
                      <a:cubicBezTo>
                        <a:pt x="57" y="9530"/>
                        <a:pt x="233" y="9669"/>
                        <a:pt x="464" y="9703"/>
                      </a:cubicBezTo>
                      <a:lnTo>
                        <a:pt x="464" y="10395"/>
                      </a:lnTo>
                      <a:cubicBezTo>
                        <a:pt x="233" y="10429"/>
                        <a:pt x="57" y="10568"/>
                        <a:pt x="57" y="10734"/>
                      </a:cubicBezTo>
                      <a:lnTo>
                        <a:pt x="57" y="13326"/>
                      </a:lnTo>
                      <a:cubicBezTo>
                        <a:pt x="57" y="13518"/>
                        <a:pt x="290" y="13672"/>
                        <a:pt x="575" y="13672"/>
                      </a:cubicBezTo>
                      <a:lnTo>
                        <a:pt x="771" y="13672"/>
                      </a:lnTo>
                      <a:lnTo>
                        <a:pt x="117" y="14205"/>
                      </a:lnTo>
                      <a:cubicBezTo>
                        <a:pt x="10" y="14293"/>
                        <a:pt x="-27" y="14412"/>
                        <a:pt x="19" y="14521"/>
                      </a:cubicBezTo>
                      <a:lnTo>
                        <a:pt x="480" y="15614"/>
                      </a:lnTo>
                      <a:cubicBezTo>
                        <a:pt x="506" y="15676"/>
                        <a:pt x="590" y="15719"/>
                        <a:pt x="686" y="15719"/>
                      </a:cubicBezTo>
                      <a:lnTo>
                        <a:pt x="1020" y="15719"/>
                      </a:lnTo>
                      <a:cubicBezTo>
                        <a:pt x="1138" y="15719"/>
                        <a:pt x="1234" y="15655"/>
                        <a:pt x="1234" y="15576"/>
                      </a:cubicBezTo>
                      <a:lnTo>
                        <a:pt x="1234" y="14788"/>
                      </a:lnTo>
                      <a:cubicBezTo>
                        <a:pt x="1234" y="14591"/>
                        <a:pt x="1472" y="14431"/>
                        <a:pt x="1765" y="14431"/>
                      </a:cubicBezTo>
                      <a:cubicBezTo>
                        <a:pt x="2058" y="14431"/>
                        <a:pt x="2293" y="14591"/>
                        <a:pt x="2293" y="14788"/>
                      </a:cubicBezTo>
                      <a:lnTo>
                        <a:pt x="2293" y="15576"/>
                      </a:lnTo>
                      <a:cubicBezTo>
                        <a:pt x="2293" y="15655"/>
                        <a:pt x="2389" y="15719"/>
                        <a:pt x="2507" y="15719"/>
                      </a:cubicBezTo>
                      <a:lnTo>
                        <a:pt x="2842" y="15719"/>
                      </a:lnTo>
                      <a:cubicBezTo>
                        <a:pt x="2937" y="15719"/>
                        <a:pt x="3022" y="15676"/>
                        <a:pt x="3048" y="15614"/>
                      </a:cubicBezTo>
                      <a:lnTo>
                        <a:pt x="3508" y="14521"/>
                      </a:lnTo>
                      <a:cubicBezTo>
                        <a:pt x="3554" y="14412"/>
                        <a:pt x="3518" y="14293"/>
                        <a:pt x="3410" y="14205"/>
                      </a:cubicBezTo>
                      <a:lnTo>
                        <a:pt x="2756" y="13672"/>
                      </a:lnTo>
                      <a:lnTo>
                        <a:pt x="2952" y="13672"/>
                      </a:lnTo>
                      <a:cubicBezTo>
                        <a:pt x="3238" y="13672"/>
                        <a:pt x="3470" y="13518"/>
                        <a:pt x="3470" y="13326"/>
                      </a:cubicBezTo>
                      <a:lnTo>
                        <a:pt x="3470" y="10734"/>
                      </a:lnTo>
                      <a:cubicBezTo>
                        <a:pt x="3470" y="10568"/>
                        <a:pt x="3297" y="10429"/>
                        <a:pt x="3065" y="10395"/>
                      </a:cubicBezTo>
                      <a:lnTo>
                        <a:pt x="3065" y="9703"/>
                      </a:lnTo>
                      <a:cubicBezTo>
                        <a:pt x="3297" y="9669"/>
                        <a:pt x="3470" y="9530"/>
                        <a:pt x="3470" y="9364"/>
                      </a:cubicBezTo>
                      <a:lnTo>
                        <a:pt x="3470" y="7843"/>
                      </a:lnTo>
                      <a:lnTo>
                        <a:pt x="4102" y="7843"/>
                      </a:lnTo>
                      <a:lnTo>
                        <a:pt x="4102" y="13265"/>
                      </a:lnTo>
                      <a:cubicBezTo>
                        <a:pt x="4102" y="13490"/>
                        <a:pt x="4373" y="13672"/>
                        <a:pt x="4708" y="13672"/>
                      </a:cubicBezTo>
                      <a:lnTo>
                        <a:pt x="5367" y="13672"/>
                      </a:lnTo>
                      <a:lnTo>
                        <a:pt x="5367" y="19636"/>
                      </a:lnTo>
                      <a:cubicBezTo>
                        <a:pt x="5367" y="19764"/>
                        <a:pt x="5302" y="19890"/>
                        <a:pt x="5186" y="19992"/>
                      </a:cubicBezTo>
                      <a:lnTo>
                        <a:pt x="4326" y="20751"/>
                      </a:lnTo>
                      <a:cubicBezTo>
                        <a:pt x="4210" y="20853"/>
                        <a:pt x="4145" y="20979"/>
                        <a:pt x="4145" y="21107"/>
                      </a:cubicBezTo>
                      <a:lnTo>
                        <a:pt x="4145" y="21327"/>
                      </a:lnTo>
                      <a:cubicBezTo>
                        <a:pt x="4145" y="21477"/>
                        <a:pt x="4328" y="21600"/>
                        <a:pt x="4552" y="21600"/>
                      </a:cubicBezTo>
                      <a:lnTo>
                        <a:pt x="9040" y="21600"/>
                      </a:lnTo>
                      <a:cubicBezTo>
                        <a:pt x="9264" y="21600"/>
                        <a:pt x="9447" y="21477"/>
                        <a:pt x="9447" y="21327"/>
                      </a:cubicBezTo>
                      <a:lnTo>
                        <a:pt x="9447" y="13672"/>
                      </a:lnTo>
                      <a:lnTo>
                        <a:pt x="12099" y="13672"/>
                      </a:lnTo>
                      <a:lnTo>
                        <a:pt x="12099" y="21327"/>
                      </a:lnTo>
                      <a:cubicBezTo>
                        <a:pt x="12099" y="21477"/>
                        <a:pt x="12282" y="21600"/>
                        <a:pt x="12506" y="21600"/>
                      </a:cubicBezTo>
                      <a:lnTo>
                        <a:pt x="16994" y="21600"/>
                      </a:lnTo>
                      <a:cubicBezTo>
                        <a:pt x="17218" y="21600"/>
                        <a:pt x="17399" y="21477"/>
                        <a:pt x="17399" y="21327"/>
                      </a:cubicBezTo>
                      <a:lnTo>
                        <a:pt x="17399" y="21107"/>
                      </a:lnTo>
                      <a:cubicBezTo>
                        <a:pt x="17399" y="20979"/>
                        <a:pt x="17336" y="20853"/>
                        <a:pt x="17220" y="20751"/>
                      </a:cubicBezTo>
                      <a:lnTo>
                        <a:pt x="16357" y="19992"/>
                      </a:lnTo>
                      <a:cubicBezTo>
                        <a:pt x="16241" y="19890"/>
                        <a:pt x="16179" y="19764"/>
                        <a:pt x="16179" y="19636"/>
                      </a:cubicBezTo>
                      <a:lnTo>
                        <a:pt x="16179" y="13672"/>
                      </a:lnTo>
                      <a:lnTo>
                        <a:pt x="16838" y="13672"/>
                      </a:lnTo>
                      <a:cubicBezTo>
                        <a:pt x="17173" y="13672"/>
                        <a:pt x="17444" y="13490"/>
                        <a:pt x="17444" y="13265"/>
                      </a:cubicBezTo>
                      <a:lnTo>
                        <a:pt x="17444" y="7843"/>
                      </a:lnTo>
                      <a:lnTo>
                        <a:pt x="18075" y="7843"/>
                      </a:lnTo>
                      <a:lnTo>
                        <a:pt x="18075" y="9364"/>
                      </a:lnTo>
                      <a:cubicBezTo>
                        <a:pt x="18075" y="9530"/>
                        <a:pt x="18249" y="9669"/>
                        <a:pt x="18480" y="9703"/>
                      </a:cubicBezTo>
                      <a:lnTo>
                        <a:pt x="18480" y="10395"/>
                      </a:lnTo>
                      <a:cubicBezTo>
                        <a:pt x="18249" y="10429"/>
                        <a:pt x="18075" y="10568"/>
                        <a:pt x="18075" y="10734"/>
                      </a:cubicBezTo>
                      <a:lnTo>
                        <a:pt x="18075" y="13326"/>
                      </a:lnTo>
                      <a:cubicBezTo>
                        <a:pt x="18075" y="13518"/>
                        <a:pt x="18308" y="13672"/>
                        <a:pt x="18594" y="13672"/>
                      </a:cubicBezTo>
                      <a:lnTo>
                        <a:pt x="18790" y="13672"/>
                      </a:lnTo>
                      <a:lnTo>
                        <a:pt x="18136" y="14205"/>
                      </a:lnTo>
                      <a:cubicBezTo>
                        <a:pt x="18028" y="14293"/>
                        <a:pt x="17991" y="14412"/>
                        <a:pt x="18038" y="14521"/>
                      </a:cubicBezTo>
                      <a:lnTo>
                        <a:pt x="18498" y="15614"/>
                      </a:lnTo>
                      <a:cubicBezTo>
                        <a:pt x="18524" y="15676"/>
                        <a:pt x="18609" y="15719"/>
                        <a:pt x="18704" y="15719"/>
                      </a:cubicBezTo>
                      <a:lnTo>
                        <a:pt x="19039" y="15719"/>
                      </a:lnTo>
                      <a:cubicBezTo>
                        <a:pt x="19157" y="15719"/>
                        <a:pt x="19250" y="15655"/>
                        <a:pt x="19250" y="15576"/>
                      </a:cubicBezTo>
                      <a:lnTo>
                        <a:pt x="19250" y="14788"/>
                      </a:lnTo>
                      <a:cubicBezTo>
                        <a:pt x="19250" y="14591"/>
                        <a:pt x="19488" y="14431"/>
                        <a:pt x="19781" y="14431"/>
                      </a:cubicBezTo>
                      <a:cubicBezTo>
                        <a:pt x="20074" y="14431"/>
                        <a:pt x="20312" y="14591"/>
                        <a:pt x="20312" y="14788"/>
                      </a:cubicBezTo>
                      <a:lnTo>
                        <a:pt x="20312" y="15576"/>
                      </a:lnTo>
                      <a:cubicBezTo>
                        <a:pt x="20312" y="15655"/>
                        <a:pt x="20408" y="15719"/>
                        <a:pt x="20525" y="15719"/>
                      </a:cubicBezTo>
                      <a:lnTo>
                        <a:pt x="20860" y="15719"/>
                      </a:lnTo>
                      <a:cubicBezTo>
                        <a:pt x="20955" y="15719"/>
                        <a:pt x="21038" y="15676"/>
                        <a:pt x="21064" y="15614"/>
                      </a:cubicBezTo>
                      <a:lnTo>
                        <a:pt x="21527" y="14521"/>
                      </a:lnTo>
                      <a:cubicBezTo>
                        <a:pt x="21573" y="14412"/>
                        <a:pt x="21536" y="14293"/>
                        <a:pt x="21429" y="14205"/>
                      </a:cubicBezTo>
                      <a:lnTo>
                        <a:pt x="20775" y="13672"/>
                      </a:lnTo>
                      <a:lnTo>
                        <a:pt x="20971" y="13672"/>
                      </a:lnTo>
                      <a:cubicBezTo>
                        <a:pt x="21256" y="13672"/>
                        <a:pt x="21489" y="13518"/>
                        <a:pt x="21489" y="13326"/>
                      </a:cubicBezTo>
                      <a:lnTo>
                        <a:pt x="21489" y="10734"/>
                      </a:lnTo>
                      <a:cubicBezTo>
                        <a:pt x="21489" y="10568"/>
                        <a:pt x="21313" y="10429"/>
                        <a:pt x="21081" y="10395"/>
                      </a:cubicBezTo>
                      <a:lnTo>
                        <a:pt x="21081" y="9703"/>
                      </a:lnTo>
                      <a:cubicBezTo>
                        <a:pt x="21313" y="9669"/>
                        <a:pt x="21489" y="9530"/>
                        <a:pt x="21489" y="9364"/>
                      </a:cubicBezTo>
                      <a:lnTo>
                        <a:pt x="21489" y="5197"/>
                      </a:lnTo>
                      <a:cubicBezTo>
                        <a:pt x="21489" y="5006"/>
                        <a:pt x="21256" y="4850"/>
                        <a:pt x="20971" y="4850"/>
                      </a:cubicBezTo>
                      <a:lnTo>
                        <a:pt x="18594" y="4850"/>
                      </a:lnTo>
                      <a:cubicBezTo>
                        <a:pt x="18308" y="4850"/>
                        <a:pt x="18075" y="5006"/>
                        <a:pt x="18075" y="5197"/>
                      </a:cubicBezTo>
                      <a:lnTo>
                        <a:pt x="18075" y="5592"/>
                      </a:lnTo>
                      <a:lnTo>
                        <a:pt x="17444" y="5592"/>
                      </a:lnTo>
                      <a:lnTo>
                        <a:pt x="17444" y="4455"/>
                      </a:lnTo>
                      <a:cubicBezTo>
                        <a:pt x="17444" y="4230"/>
                        <a:pt x="17173" y="4048"/>
                        <a:pt x="16838" y="4048"/>
                      </a:cubicBezTo>
                      <a:lnTo>
                        <a:pt x="14503" y="4048"/>
                      </a:lnTo>
                      <a:lnTo>
                        <a:pt x="14503" y="2779"/>
                      </a:lnTo>
                      <a:cubicBezTo>
                        <a:pt x="14503" y="2688"/>
                        <a:pt x="14614" y="2614"/>
                        <a:pt x="14750" y="2614"/>
                      </a:cubicBezTo>
                      <a:lnTo>
                        <a:pt x="15102" y="2614"/>
                      </a:lnTo>
                      <a:cubicBezTo>
                        <a:pt x="15238" y="2614"/>
                        <a:pt x="15349" y="2541"/>
                        <a:pt x="15349" y="2450"/>
                      </a:cubicBezTo>
                      <a:lnTo>
                        <a:pt x="15349" y="1600"/>
                      </a:lnTo>
                      <a:cubicBezTo>
                        <a:pt x="15349" y="1509"/>
                        <a:pt x="15238" y="1434"/>
                        <a:pt x="15102" y="1434"/>
                      </a:cubicBezTo>
                      <a:lnTo>
                        <a:pt x="14750" y="1434"/>
                      </a:lnTo>
                      <a:cubicBezTo>
                        <a:pt x="14614" y="1434"/>
                        <a:pt x="14503" y="1360"/>
                        <a:pt x="14503" y="1269"/>
                      </a:cubicBezTo>
                      <a:lnTo>
                        <a:pt x="14503" y="398"/>
                      </a:lnTo>
                      <a:cubicBezTo>
                        <a:pt x="14503" y="178"/>
                        <a:pt x="14238" y="0"/>
                        <a:pt x="13910" y="0"/>
                      </a:cubicBezTo>
                      <a:lnTo>
                        <a:pt x="7636" y="0"/>
                      </a:lnTo>
                      <a:close/>
                      <a:moveTo>
                        <a:pt x="9228" y="1434"/>
                      </a:moveTo>
                      <a:cubicBezTo>
                        <a:pt x="9713" y="1434"/>
                        <a:pt x="10106" y="1700"/>
                        <a:pt x="10106" y="2025"/>
                      </a:cubicBezTo>
                      <a:cubicBezTo>
                        <a:pt x="10106" y="2350"/>
                        <a:pt x="9713" y="2614"/>
                        <a:pt x="9228" y="2614"/>
                      </a:cubicBezTo>
                      <a:cubicBezTo>
                        <a:pt x="8743" y="2614"/>
                        <a:pt x="8351" y="2350"/>
                        <a:pt x="8351" y="2025"/>
                      </a:cubicBezTo>
                      <a:cubicBezTo>
                        <a:pt x="8351" y="1700"/>
                        <a:pt x="8743" y="1434"/>
                        <a:pt x="9228" y="1434"/>
                      </a:cubicBezTo>
                      <a:close/>
                      <a:moveTo>
                        <a:pt x="12317" y="1434"/>
                      </a:moveTo>
                      <a:cubicBezTo>
                        <a:pt x="12802" y="1434"/>
                        <a:pt x="13195" y="1700"/>
                        <a:pt x="13195" y="2025"/>
                      </a:cubicBezTo>
                      <a:cubicBezTo>
                        <a:pt x="13195" y="2350"/>
                        <a:pt x="12802" y="2614"/>
                        <a:pt x="12317" y="2614"/>
                      </a:cubicBezTo>
                      <a:cubicBezTo>
                        <a:pt x="11832" y="2614"/>
                        <a:pt x="11440" y="2350"/>
                        <a:pt x="11440" y="2025"/>
                      </a:cubicBezTo>
                      <a:cubicBezTo>
                        <a:pt x="11440" y="1700"/>
                        <a:pt x="11832" y="1434"/>
                        <a:pt x="12317" y="1434"/>
                      </a:cubicBezTo>
                      <a:close/>
                      <a:moveTo>
                        <a:pt x="8091" y="5474"/>
                      </a:moveTo>
                      <a:lnTo>
                        <a:pt x="13454" y="5474"/>
                      </a:lnTo>
                      <a:lnTo>
                        <a:pt x="13454" y="7795"/>
                      </a:lnTo>
                      <a:lnTo>
                        <a:pt x="8091" y="7795"/>
                      </a:lnTo>
                      <a:lnTo>
                        <a:pt x="8091" y="5474"/>
                      </a:lnTo>
                      <a:close/>
                      <a:moveTo>
                        <a:pt x="8688" y="8716"/>
                      </a:moveTo>
                      <a:cubicBezTo>
                        <a:pt x="9016" y="8716"/>
                        <a:pt x="9281" y="8895"/>
                        <a:pt x="9281" y="9116"/>
                      </a:cubicBezTo>
                      <a:cubicBezTo>
                        <a:pt x="9281" y="9336"/>
                        <a:pt x="9016" y="9514"/>
                        <a:pt x="8688" y="9514"/>
                      </a:cubicBezTo>
                      <a:cubicBezTo>
                        <a:pt x="8359" y="9514"/>
                        <a:pt x="8091" y="9336"/>
                        <a:pt x="8091" y="9116"/>
                      </a:cubicBezTo>
                      <a:cubicBezTo>
                        <a:pt x="8091" y="8895"/>
                        <a:pt x="8359" y="8716"/>
                        <a:pt x="8688" y="8716"/>
                      </a:cubicBezTo>
                      <a:close/>
                      <a:moveTo>
                        <a:pt x="10773" y="8716"/>
                      </a:moveTo>
                      <a:cubicBezTo>
                        <a:pt x="11102" y="8716"/>
                        <a:pt x="11369" y="8895"/>
                        <a:pt x="11369" y="9116"/>
                      </a:cubicBezTo>
                      <a:cubicBezTo>
                        <a:pt x="11369" y="9336"/>
                        <a:pt x="11102" y="9514"/>
                        <a:pt x="10773" y="9514"/>
                      </a:cubicBezTo>
                      <a:cubicBezTo>
                        <a:pt x="10444" y="9514"/>
                        <a:pt x="10177" y="9336"/>
                        <a:pt x="10177" y="9116"/>
                      </a:cubicBezTo>
                      <a:cubicBezTo>
                        <a:pt x="10177" y="8895"/>
                        <a:pt x="10444" y="8716"/>
                        <a:pt x="10773" y="8716"/>
                      </a:cubicBezTo>
                      <a:close/>
                      <a:moveTo>
                        <a:pt x="12858" y="8716"/>
                      </a:moveTo>
                      <a:cubicBezTo>
                        <a:pt x="13187" y="8716"/>
                        <a:pt x="13454" y="8895"/>
                        <a:pt x="13454" y="9116"/>
                      </a:cubicBezTo>
                      <a:cubicBezTo>
                        <a:pt x="13454" y="9336"/>
                        <a:pt x="13187" y="9514"/>
                        <a:pt x="12858" y="9514"/>
                      </a:cubicBezTo>
                      <a:cubicBezTo>
                        <a:pt x="12530" y="9514"/>
                        <a:pt x="12265" y="9336"/>
                        <a:pt x="12265" y="9116"/>
                      </a:cubicBezTo>
                      <a:cubicBezTo>
                        <a:pt x="12265" y="8895"/>
                        <a:pt x="12530" y="8716"/>
                        <a:pt x="12858" y="8716"/>
                      </a:cubicBezTo>
                      <a:close/>
                      <a:moveTo>
                        <a:pt x="10773" y="10277"/>
                      </a:moveTo>
                      <a:cubicBezTo>
                        <a:pt x="11801" y="10277"/>
                        <a:pt x="12768" y="10545"/>
                        <a:pt x="13495" y="11033"/>
                      </a:cubicBezTo>
                      <a:lnTo>
                        <a:pt x="11917" y="12093"/>
                      </a:lnTo>
                      <a:cubicBezTo>
                        <a:pt x="11612" y="11888"/>
                        <a:pt x="11205" y="11774"/>
                        <a:pt x="10773" y="11774"/>
                      </a:cubicBezTo>
                      <a:cubicBezTo>
                        <a:pt x="10341" y="11774"/>
                        <a:pt x="9934" y="11888"/>
                        <a:pt x="9628" y="12093"/>
                      </a:cubicBezTo>
                      <a:lnTo>
                        <a:pt x="8051" y="11033"/>
                      </a:lnTo>
                      <a:cubicBezTo>
                        <a:pt x="8778" y="10545"/>
                        <a:pt x="9745" y="10277"/>
                        <a:pt x="10773" y="10277"/>
                      </a:cubicBezTo>
                      <a:close/>
                    </a:path>
                  </a:pathLst>
                </a:custGeom>
                <a:solidFill>
                  <a:srgbClr val="34A5DA"/>
                </a:solidFill>
                <a:ln w="12700" cap="flat">
                  <a:solidFill>
                    <a:srgbClr val="011993"/>
                  </a:solidFill>
                  <a:prstDash val="solid"/>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marL="0" marR="0" algn="ctr" defTabSz="825500">
                    <a:lnSpc>
                      <a:spcPct val="80000"/>
                    </a:lnSpc>
                    <a:defRPr sz="4000" cap="all">
                      <a:solidFill>
                        <a:srgbClr val="FFFFFF"/>
                      </a:solidFill>
                      <a:uFillTx/>
                      <a:latin typeface="DIN Condensed"/>
                      <a:ea typeface="DIN Condensed"/>
                      <a:cs typeface="DIN Condensed"/>
                      <a:sym typeface="DIN Condensed"/>
                    </a:defRPr>
                  </a:pPr>
                  <a:endParaRPr/>
                </a:p>
              </p:txBody>
            </p:sp>
            <p:sp>
              <p:nvSpPr>
                <p:cNvPr id="137" name="…"/>
                <p:cNvSpPr/>
                <p:nvPr/>
              </p:nvSpPr>
              <p:spPr>
                <a:xfrm>
                  <a:off x="11927150" y="1487551"/>
                  <a:ext cx="855922" cy="433488"/>
                </a:xfrm>
                <a:prstGeom prst="wedgeEllipseCallout">
                  <a:avLst>
                    <a:gd name="adj1" fmla="val -49446"/>
                    <a:gd name="adj2" fmla="val 67491"/>
                  </a:avLst>
                </a:prstGeom>
                <a:solidFill>
                  <a:srgbClr val="34A5DA"/>
                </a:solidFill>
                <a:ln w="12700" cap="flat">
                  <a:solidFill>
                    <a:srgbClr val="011993"/>
                  </a:solidFill>
                  <a:prstDash val="solid"/>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0" marR="0" algn="ctr" defTabSz="825500">
                    <a:lnSpc>
                      <a:spcPct val="80000"/>
                    </a:lnSpc>
                    <a:defRPr sz="1200" cap="all">
                      <a:solidFill>
                        <a:srgbClr val="000000"/>
                      </a:solidFill>
                      <a:uFillTx/>
                      <a:latin typeface="DIN Condensed"/>
                      <a:ea typeface="DIN Condensed"/>
                      <a:cs typeface="DIN Condensed"/>
                      <a:sym typeface="DIN Condensed"/>
                    </a:defRPr>
                  </a:lvl1pPr>
                </a:lstStyle>
                <a:p>
                  <a:r>
                    <a:t>…</a:t>
                  </a:r>
                </a:p>
              </p:txBody>
            </p:sp>
            <p:sp>
              <p:nvSpPr>
                <p:cNvPr id="138" name="Natural Language Processing - The Challenge"/>
                <p:cNvSpPr txBox="1"/>
                <p:nvPr/>
              </p:nvSpPr>
              <p:spPr>
                <a:xfrm>
                  <a:off x="498601" y="0"/>
                  <a:ext cx="6707188"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0" marR="0" defTabSz="825500">
                    <a:spcBef>
                      <a:spcPts val="3400"/>
                    </a:spcBef>
                    <a:defRPr sz="2500">
                      <a:solidFill>
                        <a:srgbClr val="011993"/>
                      </a:solidFill>
                      <a:uFillTx/>
                      <a:latin typeface="Avenir Next Medium"/>
                      <a:ea typeface="Avenir Next Medium"/>
                      <a:cs typeface="Avenir Next Medium"/>
                      <a:sym typeface="Avenir Next Medium"/>
                    </a:defRPr>
                  </a:pPr>
                  <a:r>
                    <a:rPr i="1">
                      <a:latin typeface="Avenir Next"/>
                      <a:ea typeface="Avenir Next"/>
                      <a:cs typeface="Avenir Next"/>
                      <a:sym typeface="Avenir Next"/>
                    </a:rPr>
                    <a:t>Natural Language Processing</a:t>
                  </a:r>
                  <a:r>
                    <a:t> - The Challenge</a:t>
                  </a:r>
                </a:p>
              </p:txBody>
            </p:sp>
          </p:grpSp>
          <p:sp>
            <p:nvSpPr>
              <p:cNvPr id="140" name="Pfeil"/>
              <p:cNvSpPr/>
              <p:nvPr/>
            </p:nvSpPr>
            <p:spPr>
              <a:xfrm>
                <a:off x="10117535" y="2353586"/>
                <a:ext cx="521934" cy="733918"/>
              </a:xfrm>
              <a:prstGeom prst="rightArrow">
                <a:avLst>
                  <a:gd name="adj1" fmla="val 25910"/>
                  <a:gd name="adj2" fmla="val 52237"/>
                </a:avLst>
              </a:prstGeom>
              <a:solidFill>
                <a:srgbClr val="F96928"/>
              </a:solidFill>
              <a:ln w="12700" cap="flat">
                <a:noFill/>
                <a:miter lim="400000"/>
              </a:ln>
              <a:effectLst/>
            </p:spPr>
            <p:txBody>
              <a:bodyPr wrap="square" lIns="50800" tIns="50800" rIns="50800" bIns="50800" numCol="1" anchor="ctr">
                <a:noAutofit/>
              </a:bodyPr>
              <a:lstStyle/>
              <a:p>
                <a:pPr marL="0" marR="0" algn="ctr" defTabSz="825500">
                  <a:lnSpc>
                    <a:spcPct val="80000"/>
                  </a:lnSpc>
                  <a:defRPr sz="4000" cap="all">
                    <a:solidFill>
                      <a:srgbClr val="232323"/>
                    </a:solidFill>
                    <a:uFillTx/>
                    <a:latin typeface="DIN Condensed"/>
                    <a:ea typeface="DIN Condensed"/>
                    <a:cs typeface="DIN Condensed"/>
                    <a:sym typeface="DIN Condensed"/>
                  </a:defRPr>
                </a:pPr>
                <a:endParaRPr/>
              </a:p>
            </p:txBody>
          </p:sp>
        </p:grpSp>
        <p:sp>
          <p:nvSpPr>
            <p:cNvPr id="142" name="Respond"/>
            <p:cNvSpPr txBox="1"/>
            <p:nvPr/>
          </p:nvSpPr>
          <p:spPr>
            <a:xfrm>
              <a:off x="10886709" y="3617142"/>
              <a:ext cx="1409701"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825500">
                <a:spcBef>
                  <a:spcPts val="3400"/>
                </a:spcBef>
                <a:defRPr sz="2500">
                  <a:solidFill>
                    <a:srgbClr val="011993"/>
                  </a:solidFill>
                  <a:uFillTx/>
                  <a:latin typeface="Avenir Next Medium"/>
                  <a:ea typeface="Avenir Next Medium"/>
                  <a:cs typeface="Avenir Next Medium"/>
                  <a:sym typeface="Avenir Next Medium"/>
                </a:defRPr>
              </a:lvl1pPr>
            </a:lstStyle>
            <a:p>
              <a:r>
                <a:t>Respond</a:t>
              </a:r>
            </a:p>
          </p:txBody>
        </p:sp>
      </p:grpSp>
      <p:sp>
        <p:nvSpPr>
          <p:cNvPr id="144"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145" name="Foliennummer"/>
          <p:cNvSpPr txBox="1">
            <a:spLocks noGrp="1"/>
          </p:cNvSpPr>
          <p:nvPr>
            <p:ph type="sldNum" sz="quarter" idx="2"/>
          </p:nvPr>
        </p:nvSpPr>
        <p:spPr>
          <a:xfrm>
            <a:off x="9627844" y="9299516"/>
            <a:ext cx="383994"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
        <p:nvSpPr>
          <p:cNvPr id="146" name="Respond"/>
          <p:cNvSpPr txBox="1"/>
          <p:nvPr/>
        </p:nvSpPr>
        <p:spPr>
          <a:xfrm>
            <a:off x="13006424" y="10884334"/>
            <a:ext cx="192786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825500">
              <a:spcBef>
                <a:spcPts val="3400"/>
              </a:spcBef>
              <a:defRPr sz="3500">
                <a:solidFill>
                  <a:srgbClr val="FFFFFF"/>
                </a:solidFill>
                <a:uFillTx/>
                <a:latin typeface="Avenir Next Medium"/>
                <a:ea typeface="Avenir Next Medium"/>
                <a:cs typeface="Avenir Next Medium"/>
                <a:sym typeface="Avenir Next Medium"/>
              </a:defRPr>
            </a:lvl1pPr>
          </a:lstStyle>
          <a:p>
            <a:r>
              <a:t>Respond</a:t>
            </a:r>
          </a:p>
        </p:txBody>
      </p:sp>
      <p:grpSp>
        <p:nvGrpSpPr>
          <p:cNvPr id="149" name="Gruppieren"/>
          <p:cNvGrpSpPr/>
          <p:nvPr/>
        </p:nvGrpSpPr>
        <p:grpSpPr>
          <a:xfrm>
            <a:off x="3058454" y="6160591"/>
            <a:ext cx="970916" cy="1943427"/>
            <a:chOff x="0" y="0"/>
            <a:chExt cx="970914" cy="1943426"/>
          </a:xfrm>
        </p:grpSpPr>
        <p:sp>
          <p:nvSpPr>
            <p:cNvPr id="147" name="Mikrofon"/>
            <p:cNvSpPr/>
            <p:nvPr/>
          </p:nvSpPr>
          <p:spPr>
            <a:xfrm>
              <a:off x="216328" y="0"/>
              <a:ext cx="538258" cy="1023729"/>
            </a:xfrm>
            <a:custGeom>
              <a:avLst/>
              <a:gdLst/>
              <a:ahLst/>
              <a:cxnLst>
                <a:cxn ang="0">
                  <a:pos x="wd2" y="hd2"/>
                </a:cxn>
                <a:cxn ang="5400000">
                  <a:pos x="wd2" y="hd2"/>
                </a:cxn>
                <a:cxn ang="10800000">
                  <a:pos x="wd2" y="hd2"/>
                </a:cxn>
                <a:cxn ang="16200000">
                  <a:pos x="wd2" y="hd2"/>
                </a:cxn>
              </a:cxnLst>
              <a:rect l="0" t="0" r="r" b="b"/>
              <a:pathLst>
                <a:path w="21600" h="21600" extrusionOk="0">
                  <a:moveTo>
                    <a:pt x="10341" y="0"/>
                  </a:moveTo>
                  <a:cubicBezTo>
                    <a:pt x="6808" y="0"/>
                    <a:pt x="3916" y="1519"/>
                    <a:pt x="3916" y="3377"/>
                  </a:cubicBezTo>
                  <a:lnTo>
                    <a:pt x="3916" y="11505"/>
                  </a:lnTo>
                  <a:cubicBezTo>
                    <a:pt x="3916" y="13363"/>
                    <a:pt x="6808" y="14882"/>
                    <a:pt x="10341" y="14882"/>
                  </a:cubicBezTo>
                  <a:lnTo>
                    <a:pt x="11259" y="14882"/>
                  </a:lnTo>
                  <a:cubicBezTo>
                    <a:pt x="14792" y="14882"/>
                    <a:pt x="17684" y="13363"/>
                    <a:pt x="17684" y="11505"/>
                  </a:cubicBezTo>
                  <a:lnTo>
                    <a:pt x="17684" y="3377"/>
                  </a:lnTo>
                  <a:cubicBezTo>
                    <a:pt x="17684" y="1519"/>
                    <a:pt x="14792" y="0"/>
                    <a:pt x="11259" y="0"/>
                  </a:cubicBezTo>
                  <a:lnTo>
                    <a:pt x="10341" y="0"/>
                  </a:lnTo>
                  <a:close/>
                  <a:moveTo>
                    <a:pt x="1127" y="6630"/>
                  </a:moveTo>
                  <a:cubicBezTo>
                    <a:pt x="503" y="6630"/>
                    <a:pt x="0" y="6896"/>
                    <a:pt x="0" y="7224"/>
                  </a:cubicBezTo>
                  <a:lnTo>
                    <a:pt x="0" y="11087"/>
                  </a:lnTo>
                  <a:cubicBezTo>
                    <a:pt x="0" y="14039"/>
                    <a:pt x="4307" y="16472"/>
                    <a:pt x="9792" y="16740"/>
                  </a:cubicBezTo>
                  <a:lnTo>
                    <a:pt x="9792" y="20540"/>
                  </a:lnTo>
                  <a:lnTo>
                    <a:pt x="5353" y="20540"/>
                  </a:lnTo>
                  <a:cubicBezTo>
                    <a:pt x="4797" y="20540"/>
                    <a:pt x="4349" y="20778"/>
                    <a:pt x="4349" y="21070"/>
                  </a:cubicBezTo>
                  <a:cubicBezTo>
                    <a:pt x="4349" y="21363"/>
                    <a:pt x="4797" y="21600"/>
                    <a:pt x="5353" y="21600"/>
                  </a:cubicBezTo>
                  <a:lnTo>
                    <a:pt x="16243" y="21600"/>
                  </a:lnTo>
                  <a:cubicBezTo>
                    <a:pt x="16799" y="21600"/>
                    <a:pt x="17251" y="21363"/>
                    <a:pt x="17251" y="21070"/>
                  </a:cubicBezTo>
                  <a:cubicBezTo>
                    <a:pt x="17251" y="20778"/>
                    <a:pt x="16799" y="20540"/>
                    <a:pt x="16243" y="20540"/>
                  </a:cubicBezTo>
                  <a:lnTo>
                    <a:pt x="11808" y="20540"/>
                  </a:lnTo>
                  <a:lnTo>
                    <a:pt x="11808" y="16740"/>
                  </a:lnTo>
                  <a:cubicBezTo>
                    <a:pt x="17293" y="16472"/>
                    <a:pt x="21600" y="14040"/>
                    <a:pt x="21600" y="11087"/>
                  </a:cubicBezTo>
                  <a:lnTo>
                    <a:pt x="21600" y="7224"/>
                  </a:lnTo>
                  <a:cubicBezTo>
                    <a:pt x="21600" y="6896"/>
                    <a:pt x="21097" y="6630"/>
                    <a:pt x="20473" y="6630"/>
                  </a:cubicBezTo>
                  <a:cubicBezTo>
                    <a:pt x="19850" y="6630"/>
                    <a:pt x="19344" y="6896"/>
                    <a:pt x="19344" y="7224"/>
                  </a:cubicBezTo>
                  <a:lnTo>
                    <a:pt x="19344" y="11087"/>
                  </a:lnTo>
                  <a:cubicBezTo>
                    <a:pt x="19344" y="13564"/>
                    <a:pt x="15511" y="15579"/>
                    <a:pt x="10800" y="15579"/>
                  </a:cubicBezTo>
                  <a:cubicBezTo>
                    <a:pt x="6089" y="15579"/>
                    <a:pt x="2256" y="13564"/>
                    <a:pt x="2256" y="11087"/>
                  </a:cubicBezTo>
                  <a:lnTo>
                    <a:pt x="2256" y="7224"/>
                  </a:lnTo>
                  <a:cubicBezTo>
                    <a:pt x="2256" y="6896"/>
                    <a:pt x="1750" y="6630"/>
                    <a:pt x="1127" y="6630"/>
                  </a:cubicBezTo>
                  <a:close/>
                </a:path>
              </a:pathLst>
            </a:custGeom>
            <a:solidFill>
              <a:srgbClr val="34A5DA"/>
            </a:solidFill>
            <a:ln w="12700" cap="flat">
              <a:solidFill>
                <a:srgbClr val="011993"/>
              </a:solidFill>
              <a:prstDash val="solid"/>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marL="0" marR="0" algn="ctr" defTabSz="825500">
                <a:lnSpc>
                  <a:spcPct val="80000"/>
                </a:lnSpc>
                <a:defRPr sz="4000" cap="all">
                  <a:solidFill>
                    <a:srgbClr val="011993"/>
                  </a:solidFill>
                  <a:uFillTx/>
                  <a:latin typeface="DIN Condensed"/>
                  <a:ea typeface="DIN Condensed"/>
                  <a:cs typeface="DIN Condensed"/>
                  <a:sym typeface="DIN Condensed"/>
                </a:defRPr>
              </a:pPr>
              <a:endParaRPr/>
            </a:p>
          </p:txBody>
        </p:sp>
        <p:sp>
          <p:nvSpPr>
            <p:cNvPr id="148" name="Listen"/>
            <p:cNvSpPr txBox="1"/>
            <p:nvPr/>
          </p:nvSpPr>
          <p:spPr>
            <a:xfrm>
              <a:off x="0" y="1410026"/>
              <a:ext cx="97091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825500">
                <a:spcBef>
                  <a:spcPts val="3400"/>
                </a:spcBef>
                <a:defRPr sz="2500">
                  <a:solidFill>
                    <a:srgbClr val="011993"/>
                  </a:solidFill>
                  <a:uFillTx/>
                  <a:latin typeface="Avenir Next Medium"/>
                  <a:ea typeface="Avenir Next Medium"/>
                  <a:cs typeface="Avenir Next Medium"/>
                  <a:sym typeface="Avenir Next Medium"/>
                </a:defRPr>
              </a:lvl1pPr>
            </a:lstStyle>
            <a:p>
              <a:r>
                <a:t>Listen</a:t>
              </a:r>
            </a:p>
          </p:txBody>
        </p:sp>
      </p:grpSp>
      <p:grpSp>
        <p:nvGrpSpPr>
          <p:cNvPr id="153" name="Gruppieren"/>
          <p:cNvGrpSpPr/>
          <p:nvPr/>
        </p:nvGrpSpPr>
        <p:grpSpPr>
          <a:xfrm>
            <a:off x="4456126" y="6080155"/>
            <a:ext cx="2223559" cy="2022298"/>
            <a:chOff x="0" y="0"/>
            <a:chExt cx="2223557" cy="2022297"/>
          </a:xfrm>
        </p:grpSpPr>
        <p:sp>
          <p:nvSpPr>
            <p:cNvPr id="150" name="Funktionsgraph"/>
            <p:cNvSpPr/>
            <p:nvPr/>
          </p:nvSpPr>
          <p:spPr>
            <a:xfrm>
              <a:off x="991048" y="0"/>
              <a:ext cx="1192468" cy="1184600"/>
            </a:xfrm>
            <a:custGeom>
              <a:avLst/>
              <a:gdLst/>
              <a:ahLst/>
              <a:cxnLst>
                <a:cxn ang="0">
                  <a:pos x="wd2" y="hd2"/>
                </a:cxn>
                <a:cxn ang="5400000">
                  <a:pos x="wd2" y="hd2"/>
                </a:cxn>
                <a:cxn ang="10800000">
                  <a:pos x="wd2" y="hd2"/>
                </a:cxn>
                <a:cxn ang="16200000">
                  <a:pos x="wd2" y="hd2"/>
                </a:cxn>
              </a:cxnLst>
              <a:rect l="0" t="0" r="r" b="b"/>
              <a:pathLst>
                <a:path w="21600" h="21600" extrusionOk="0">
                  <a:moveTo>
                    <a:pt x="193" y="0"/>
                  </a:moveTo>
                  <a:cubicBezTo>
                    <a:pt x="87" y="0"/>
                    <a:pt x="0" y="87"/>
                    <a:pt x="0" y="194"/>
                  </a:cubicBezTo>
                  <a:lnTo>
                    <a:pt x="0" y="21404"/>
                  </a:lnTo>
                  <a:cubicBezTo>
                    <a:pt x="0" y="21511"/>
                    <a:pt x="87" y="21600"/>
                    <a:pt x="193" y="21600"/>
                  </a:cubicBezTo>
                  <a:lnTo>
                    <a:pt x="21322" y="21600"/>
                  </a:lnTo>
                  <a:cubicBezTo>
                    <a:pt x="21428" y="21600"/>
                    <a:pt x="21514" y="21511"/>
                    <a:pt x="21514" y="21404"/>
                  </a:cubicBezTo>
                  <a:lnTo>
                    <a:pt x="21514" y="20822"/>
                  </a:lnTo>
                  <a:cubicBezTo>
                    <a:pt x="21514" y="20715"/>
                    <a:pt x="21428" y="20628"/>
                    <a:pt x="21322" y="20628"/>
                  </a:cubicBezTo>
                  <a:lnTo>
                    <a:pt x="1159" y="20628"/>
                  </a:lnTo>
                  <a:cubicBezTo>
                    <a:pt x="1052" y="20628"/>
                    <a:pt x="966" y="20539"/>
                    <a:pt x="966" y="20432"/>
                  </a:cubicBezTo>
                  <a:lnTo>
                    <a:pt x="966" y="194"/>
                  </a:lnTo>
                  <a:cubicBezTo>
                    <a:pt x="966" y="87"/>
                    <a:pt x="879" y="0"/>
                    <a:pt x="773" y="0"/>
                  </a:cubicBezTo>
                  <a:lnTo>
                    <a:pt x="193" y="0"/>
                  </a:lnTo>
                  <a:close/>
                  <a:moveTo>
                    <a:pt x="4579" y="3635"/>
                  </a:moveTo>
                  <a:cubicBezTo>
                    <a:pt x="4069" y="3635"/>
                    <a:pt x="3973" y="4313"/>
                    <a:pt x="3893" y="5269"/>
                  </a:cubicBezTo>
                  <a:cubicBezTo>
                    <a:pt x="3826" y="6066"/>
                    <a:pt x="3789" y="7155"/>
                    <a:pt x="3747" y="8309"/>
                  </a:cubicBezTo>
                  <a:cubicBezTo>
                    <a:pt x="3722" y="9023"/>
                    <a:pt x="3694" y="9757"/>
                    <a:pt x="3660" y="10474"/>
                  </a:cubicBezTo>
                  <a:lnTo>
                    <a:pt x="1430" y="10474"/>
                  </a:lnTo>
                  <a:lnTo>
                    <a:pt x="1430" y="11230"/>
                  </a:lnTo>
                  <a:lnTo>
                    <a:pt x="4374" y="11230"/>
                  </a:lnTo>
                  <a:lnTo>
                    <a:pt x="4393" y="10873"/>
                  </a:lnTo>
                  <a:cubicBezTo>
                    <a:pt x="4437" y="10037"/>
                    <a:pt x="4467" y="9172"/>
                    <a:pt x="4497" y="8336"/>
                  </a:cubicBezTo>
                  <a:cubicBezTo>
                    <a:pt x="4526" y="7507"/>
                    <a:pt x="4560" y="6578"/>
                    <a:pt x="4607" y="5814"/>
                  </a:cubicBezTo>
                  <a:cubicBezTo>
                    <a:pt x="4621" y="5979"/>
                    <a:pt x="4635" y="6160"/>
                    <a:pt x="4648" y="6361"/>
                  </a:cubicBezTo>
                  <a:cubicBezTo>
                    <a:pt x="4720" y="7486"/>
                    <a:pt x="4764" y="8893"/>
                    <a:pt x="4805" y="10253"/>
                  </a:cubicBezTo>
                  <a:cubicBezTo>
                    <a:pt x="4814" y="10545"/>
                    <a:pt x="4823" y="10836"/>
                    <a:pt x="4832" y="11121"/>
                  </a:cubicBezTo>
                  <a:lnTo>
                    <a:pt x="4839" y="11340"/>
                  </a:lnTo>
                  <a:cubicBezTo>
                    <a:pt x="4882" y="12712"/>
                    <a:pt x="4923" y="14008"/>
                    <a:pt x="5011" y="14987"/>
                  </a:cubicBezTo>
                  <a:cubicBezTo>
                    <a:pt x="5108" y="16050"/>
                    <a:pt x="5236" y="16930"/>
                    <a:pt x="5835" y="16930"/>
                  </a:cubicBezTo>
                  <a:cubicBezTo>
                    <a:pt x="6373" y="16930"/>
                    <a:pt x="6497" y="16190"/>
                    <a:pt x="6594" y="15296"/>
                  </a:cubicBezTo>
                  <a:cubicBezTo>
                    <a:pt x="6678" y="14518"/>
                    <a:pt x="6726" y="13520"/>
                    <a:pt x="6772" y="12555"/>
                  </a:cubicBezTo>
                  <a:cubicBezTo>
                    <a:pt x="6796" y="12043"/>
                    <a:pt x="6820" y="11560"/>
                    <a:pt x="6847" y="11132"/>
                  </a:cubicBezTo>
                  <a:cubicBezTo>
                    <a:pt x="6861" y="10921"/>
                    <a:pt x="6874" y="10707"/>
                    <a:pt x="6888" y="10495"/>
                  </a:cubicBezTo>
                  <a:cubicBezTo>
                    <a:pt x="6933" y="9765"/>
                    <a:pt x="6992" y="8813"/>
                    <a:pt x="7072" y="8108"/>
                  </a:cubicBezTo>
                  <a:cubicBezTo>
                    <a:pt x="7130" y="8632"/>
                    <a:pt x="7171" y="9283"/>
                    <a:pt x="7206" y="9828"/>
                  </a:cubicBezTo>
                  <a:cubicBezTo>
                    <a:pt x="7234" y="10257"/>
                    <a:pt x="7265" y="10701"/>
                    <a:pt x="7300" y="11138"/>
                  </a:cubicBezTo>
                  <a:cubicBezTo>
                    <a:pt x="7355" y="11811"/>
                    <a:pt x="7430" y="12670"/>
                    <a:pt x="7538" y="13325"/>
                  </a:cubicBezTo>
                  <a:cubicBezTo>
                    <a:pt x="7649" y="13995"/>
                    <a:pt x="7799" y="14650"/>
                    <a:pt x="8291" y="14650"/>
                  </a:cubicBezTo>
                  <a:cubicBezTo>
                    <a:pt x="8807" y="14650"/>
                    <a:pt x="8920" y="13936"/>
                    <a:pt x="8993" y="13463"/>
                  </a:cubicBezTo>
                  <a:cubicBezTo>
                    <a:pt x="9075" y="12940"/>
                    <a:pt x="9130" y="12285"/>
                    <a:pt x="9183" y="11651"/>
                  </a:cubicBezTo>
                  <a:cubicBezTo>
                    <a:pt x="9198" y="11475"/>
                    <a:pt x="9212" y="11303"/>
                    <a:pt x="9226" y="11141"/>
                  </a:cubicBezTo>
                  <a:cubicBezTo>
                    <a:pt x="9311" y="10194"/>
                    <a:pt x="9403" y="9541"/>
                    <a:pt x="9501" y="9185"/>
                  </a:cubicBezTo>
                  <a:cubicBezTo>
                    <a:pt x="9633" y="9696"/>
                    <a:pt x="9726" y="10669"/>
                    <a:pt x="9771" y="11144"/>
                  </a:cubicBezTo>
                  <a:cubicBezTo>
                    <a:pt x="9831" y="11767"/>
                    <a:pt x="9905" y="12254"/>
                    <a:pt x="9993" y="12594"/>
                  </a:cubicBezTo>
                  <a:cubicBezTo>
                    <a:pt x="10054" y="12832"/>
                    <a:pt x="10198" y="13391"/>
                    <a:pt x="10653" y="13391"/>
                  </a:cubicBezTo>
                  <a:cubicBezTo>
                    <a:pt x="11032" y="13391"/>
                    <a:pt x="11217" y="12975"/>
                    <a:pt x="11349" y="12567"/>
                  </a:cubicBezTo>
                  <a:cubicBezTo>
                    <a:pt x="11467" y="12203"/>
                    <a:pt x="11579" y="11704"/>
                    <a:pt x="11661" y="11165"/>
                  </a:cubicBezTo>
                  <a:cubicBezTo>
                    <a:pt x="11745" y="10615"/>
                    <a:pt x="11876" y="10261"/>
                    <a:pt x="11971" y="10086"/>
                  </a:cubicBezTo>
                  <a:cubicBezTo>
                    <a:pt x="12053" y="10269"/>
                    <a:pt x="12153" y="10639"/>
                    <a:pt x="12271" y="11188"/>
                  </a:cubicBezTo>
                  <a:cubicBezTo>
                    <a:pt x="12485" y="12183"/>
                    <a:pt x="12763" y="12626"/>
                    <a:pt x="13173" y="12626"/>
                  </a:cubicBezTo>
                  <a:cubicBezTo>
                    <a:pt x="13612" y="12626"/>
                    <a:pt x="13946" y="12143"/>
                    <a:pt x="14166" y="11193"/>
                  </a:cubicBezTo>
                  <a:cubicBezTo>
                    <a:pt x="14230" y="10915"/>
                    <a:pt x="14317" y="10721"/>
                    <a:pt x="14384" y="10609"/>
                  </a:cubicBezTo>
                  <a:cubicBezTo>
                    <a:pt x="14442" y="10712"/>
                    <a:pt x="14507" y="10855"/>
                    <a:pt x="14553" y="10955"/>
                  </a:cubicBezTo>
                  <a:cubicBezTo>
                    <a:pt x="14603" y="11064"/>
                    <a:pt x="14655" y="11175"/>
                    <a:pt x="14711" y="11283"/>
                  </a:cubicBezTo>
                  <a:cubicBezTo>
                    <a:pt x="14963" y="11766"/>
                    <a:pt x="15162" y="12149"/>
                    <a:pt x="15638" y="12149"/>
                  </a:cubicBezTo>
                  <a:cubicBezTo>
                    <a:pt x="16094" y="12149"/>
                    <a:pt x="16314" y="11747"/>
                    <a:pt x="16475" y="11453"/>
                  </a:cubicBezTo>
                  <a:cubicBezTo>
                    <a:pt x="16502" y="11402"/>
                    <a:pt x="16532" y="11350"/>
                    <a:pt x="16562" y="11300"/>
                  </a:cubicBezTo>
                  <a:cubicBezTo>
                    <a:pt x="16588" y="11255"/>
                    <a:pt x="16611" y="11213"/>
                    <a:pt x="16634" y="11173"/>
                  </a:cubicBezTo>
                  <a:cubicBezTo>
                    <a:pt x="16703" y="11053"/>
                    <a:pt x="16782" y="10918"/>
                    <a:pt x="16828" y="10864"/>
                  </a:cubicBezTo>
                  <a:cubicBezTo>
                    <a:pt x="16903" y="10914"/>
                    <a:pt x="17032" y="11105"/>
                    <a:pt x="17112" y="11224"/>
                  </a:cubicBezTo>
                  <a:lnTo>
                    <a:pt x="17155" y="11291"/>
                  </a:lnTo>
                  <a:cubicBezTo>
                    <a:pt x="17177" y="11324"/>
                    <a:pt x="17200" y="11356"/>
                    <a:pt x="17222" y="11389"/>
                  </a:cubicBezTo>
                  <a:cubicBezTo>
                    <a:pt x="17416" y="11682"/>
                    <a:pt x="17656" y="12047"/>
                    <a:pt x="18076" y="12047"/>
                  </a:cubicBezTo>
                  <a:cubicBezTo>
                    <a:pt x="18508" y="12047"/>
                    <a:pt x="18724" y="11727"/>
                    <a:pt x="18882" y="11494"/>
                  </a:cubicBezTo>
                  <a:cubicBezTo>
                    <a:pt x="18919" y="11439"/>
                    <a:pt x="18953" y="11387"/>
                    <a:pt x="18989" y="11340"/>
                  </a:cubicBezTo>
                  <a:cubicBezTo>
                    <a:pt x="19096" y="11202"/>
                    <a:pt x="19183" y="11125"/>
                    <a:pt x="19231" y="11090"/>
                  </a:cubicBezTo>
                  <a:cubicBezTo>
                    <a:pt x="19285" y="11117"/>
                    <a:pt x="19403" y="11188"/>
                    <a:pt x="19622" y="11387"/>
                  </a:cubicBezTo>
                  <a:cubicBezTo>
                    <a:pt x="19919" y="11658"/>
                    <a:pt x="20277" y="11689"/>
                    <a:pt x="20520" y="11689"/>
                  </a:cubicBezTo>
                  <a:cubicBezTo>
                    <a:pt x="20701" y="11689"/>
                    <a:pt x="20939" y="11612"/>
                    <a:pt x="21281" y="11494"/>
                  </a:cubicBezTo>
                  <a:cubicBezTo>
                    <a:pt x="21406" y="11451"/>
                    <a:pt x="21535" y="11406"/>
                    <a:pt x="21600" y="11391"/>
                  </a:cubicBezTo>
                  <a:lnTo>
                    <a:pt x="21429" y="10655"/>
                  </a:lnTo>
                  <a:cubicBezTo>
                    <a:pt x="21326" y="10679"/>
                    <a:pt x="21192" y="10724"/>
                    <a:pt x="21037" y="10778"/>
                  </a:cubicBezTo>
                  <a:cubicBezTo>
                    <a:pt x="20885" y="10831"/>
                    <a:pt x="20601" y="10929"/>
                    <a:pt x="20520" y="10933"/>
                  </a:cubicBezTo>
                  <a:cubicBezTo>
                    <a:pt x="20323" y="10933"/>
                    <a:pt x="20208" y="10903"/>
                    <a:pt x="20125" y="10827"/>
                  </a:cubicBezTo>
                  <a:cubicBezTo>
                    <a:pt x="19729" y="10468"/>
                    <a:pt x="19465" y="10321"/>
                    <a:pt x="19209" y="10321"/>
                  </a:cubicBezTo>
                  <a:cubicBezTo>
                    <a:pt x="18891" y="10321"/>
                    <a:pt x="18593" y="10623"/>
                    <a:pt x="18398" y="10876"/>
                  </a:cubicBezTo>
                  <a:cubicBezTo>
                    <a:pt x="18347" y="10942"/>
                    <a:pt x="18300" y="11009"/>
                    <a:pt x="18260" y="11068"/>
                  </a:cubicBezTo>
                  <a:cubicBezTo>
                    <a:pt x="18214" y="11137"/>
                    <a:pt x="18131" y="11262"/>
                    <a:pt x="18089" y="11288"/>
                  </a:cubicBezTo>
                  <a:cubicBezTo>
                    <a:pt x="18025" y="11240"/>
                    <a:pt x="17915" y="11074"/>
                    <a:pt x="17848" y="10972"/>
                  </a:cubicBezTo>
                  <a:cubicBezTo>
                    <a:pt x="17824" y="10936"/>
                    <a:pt x="17800" y="10899"/>
                    <a:pt x="17776" y="10864"/>
                  </a:cubicBezTo>
                  <a:lnTo>
                    <a:pt x="17734" y="10800"/>
                  </a:lnTo>
                  <a:cubicBezTo>
                    <a:pt x="17524" y="10488"/>
                    <a:pt x="17262" y="10100"/>
                    <a:pt x="16820" y="10100"/>
                  </a:cubicBezTo>
                  <a:cubicBezTo>
                    <a:pt x="16386" y="10100"/>
                    <a:pt x="16200" y="10421"/>
                    <a:pt x="15985" y="10793"/>
                  </a:cubicBezTo>
                  <a:cubicBezTo>
                    <a:pt x="15963" y="10832"/>
                    <a:pt x="15940" y="10873"/>
                    <a:pt x="15915" y="10916"/>
                  </a:cubicBezTo>
                  <a:cubicBezTo>
                    <a:pt x="15881" y="10974"/>
                    <a:pt x="15849" y="11031"/>
                    <a:pt x="15817" y="11089"/>
                  </a:cubicBezTo>
                  <a:cubicBezTo>
                    <a:pt x="15768" y="11179"/>
                    <a:pt x="15689" y="11322"/>
                    <a:pt x="15636" y="11379"/>
                  </a:cubicBezTo>
                  <a:cubicBezTo>
                    <a:pt x="15569" y="11303"/>
                    <a:pt x="15455" y="11083"/>
                    <a:pt x="15376" y="10932"/>
                  </a:cubicBezTo>
                  <a:cubicBezTo>
                    <a:pt x="15329" y="10841"/>
                    <a:pt x="15281" y="10738"/>
                    <a:pt x="15236" y="10638"/>
                  </a:cubicBezTo>
                  <a:cubicBezTo>
                    <a:pt x="15037" y="10207"/>
                    <a:pt x="14832" y="9760"/>
                    <a:pt x="14392" y="9760"/>
                  </a:cubicBezTo>
                  <a:cubicBezTo>
                    <a:pt x="14192" y="9760"/>
                    <a:pt x="13698" y="9883"/>
                    <a:pt x="13435" y="11021"/>
                  </a:cubicBezTo>
                  <a:cubicBezTo>
                    <a:pt x="13357" y="11357"/>
                    <a:pt x="13273" y="11579"/>
                    <a:pt x="13205" y="11715"/>
                  </a:cubicBezTo>
                  <a:cubicBezTo>
                    <a:pt x="13148" y="11575"/>
                    <a:pt x="13076" y="11355"/>
                    <a:pt x="13006" y="11028"/>
                  </a:cubicBezTo>
                  <a:cubicBezTo>
                    <a:pt x="12807" y="10105"/>
                    <a:pt x="12620" y="9232"/>
                    <a:pt x="11964" y="9232"/>
                  </a:cubicBezTo>
                  <a:cubicBezTo>
                    <a:pt x="11677" y="9232"/>
                    <a:pt x="11160" y="9468"/>
                    <a:pt x="10918" y="11050"/>
                  </a:cubicBezTo>
                  <a:cubicBezTo>
                    <a:pt x="10841" y="11554"/>
                    <a:pt x="10754" y="11935"/>
                    <a:pt x="10675" y="12204"/>
                  </a:cubicBezTo>
                  <a:cubicBezTo>
                    <a:pt x="10626" y="11959"/>
                    <a:pt x="10570" y="11599"/>
                    <a:pt x="10519" y="11072"/>
                  </a:cubicBezTo>
                  <a:cubicBezTo>
                    <a:pt x="10347" y="9278"/>
                    <a:pt x="10207" y="8177"/>
                    <a:pt x="9518" y="8177"/>
                  </a:cubicBezTo>
                  <a:cubicBezTo>
                    <a:pt x="8791" y="8177"/>
                    <a:pt x="8635" y="9324"/>
                    <a:pt x="8479" y="11073"/>
                  </a:cubicBezTo>
                  <a:cubicBezTo>
                    <a:pt x="8464" y="11237"/>
                    <a:pt x="8450" y="11410"/>
                    <a:pt x="8435" y="11586"/>
                  </a:cubicBezTo>
                  <a:cubicBezTo>
                    <a:pt x="8399" y="12017"/>
                    <a:pt x="8343" y="12660"/>
                    <a:pt x="8274" y="13176"/>
                  </a:cubicBezTo>
                  <a:cubicBezTo>
                    <a:pt x="8205" y="12735"/>
                    <a:pt x="8129" y="12070"/>
                    <a:pt x="8048" y="11077"/>
                  </a:cubicBezTo>
                  <a:cubicBezTo>
                    <a:pt x="8013" y="10647"/>
                    <a:pt x="7985" y="10205"/>
                    <a:pt x="7957" y="9779"/>
                  </a:cubicBezTo>
                  <a:cubicBezTo>
                    <a:pt x="7906" y="8996"/>
                    <a:pt x="7857" y="8257"/>
                    <a:pt x="7778" y="7708"/>
                  </a:cubicBezTo>
                  <a:cubicBezTo>
                    <a:pt x="7718" y="7289"/>
                    <a:pt x="7605" y="6511"/>
                    <a:pt x="7054" y="6511"/>
                  </a:cubicBezTo>
                  <a:cubicBezTo>
                    <a:pt x="6549" y="6511"/>
                    <a:pt x="6428" y="7160"/>
                    <a:pt x="6333" y="7946"/>
                  </a:cubicBezTo>
                  <a:cubicBezTo>
                    <a:pt x="6250" y="8624"/>
                    <a:pt x="6196" y="9510"/>
                    <a:pt x="6138" y="10447"/>
                  </a:cubicBezTo>
                  <a:cubicBezTo>
                    <a:pt x="6125" y="10659"/>
                    <a:pt x="6111" y="10872"/>
                    <a:pt x="6098" y="11084"/>
                  </a:cubicBezTo>
                  <a:cubicBezTo>
                    <a:pt x="6070" y="11517"/>
                    <a:pt x="6047" y="12003"/>
                    <a:pt x="6022" y="12518"/>
                  </a:cubicBezTo>
                  <a:cubicBezTo>
                    <a:pt x="5981" y="13382"/>
                    <a:pt x="5921" y="14640"/>
                    <a:pt x="5820" y="15463"/>
                  </a:cubicBezTo>
                  <a:cubicBezTo>
                    <a:pt x="5790" y="15243"/>
                    <a:pt x="5761" y="14961"/>
                    <a:pt x="5734" y="14601"/>
                  </a:cubicBezTo>
                  <a:cubicBezTo>
                    <a:pt x="5665" y="13683"/>
                    <a:pt x="5629" y="12532"/>
                    <a:pt x="5590" y="11315"/>
                  </a:cubicBezTo>
                  <a:lnTo>
                    <a:pt x="5581" y="11095"/>
                  </a:lnTo>
                  <a:cubicBezTo>
                    <a:pt x="5572" y="10811"/>
                    <a:pt x="5564" y="10521"/>
                    <a:pt x="5555" y="10230"/>
                  </a:cubicBezTo>
                  <a:cubicBezTo>
                    <a:pt x="5509" y="8720"/>
                    <a:pt x="5461" y="7158"/>
                    <a:pt x="5374" y="5970"/>
                  </a:cubicBezTo>
                  <a:cubicBezTo>
                    <a:pt x="5325" y="5317"/>
                    <a:pt x="5270" y="4832"/>
                    <a:pt x="5203" y="4489"/>
                  </a:cubicBezTo>
                  <a:cubicBezTo>
                    <a:pt x="5148" y="4212"/>
                    <a:pt x="5034" y="3635"/>
                    <a:pt x="4579" y="3635"/>
                  </a:cubicBezTo>
                  <a:close/>
                </a:path>
              </a:pathLst>
            </a:custGeom>
            <a:solidFill>
              <a:srgbClr val="34A5DA"/>
            </a:solidFill>
            <a:ln w="12700" cap="flat">
              <a:solidFill>
                <a:srgbClr val="011993"/>
              </a:solidFill>
              <a:prstDash val="solid"/>
              <a:miter lim="400000"/>
            </a:ln>
            <a:effectLst>
              <a:outerShdw dir="5400000" rotWithShape="0">
                <a:srgbClr val="000000"/>
              </a:outerShdw>
            </a:effectLst>
          </p:spPr>
          <p:txBody>
            <a:bodyPr wrap="square" lIns="50800" tIns="50800" rIns="50800" bIns="50800" numCol="1" anchor="ctr">
              <a:noAutofit/>
            </a:bodyPr>
            <a:lstStyle/>
            <a:p>
              <a:pPr marL="0" marR="0" algn="ctr" defTabSz="825500">
                <a:lnSpc>
                  <a:spcPct val="80000"/>
                </a:lnSpc>
                <a:defRPr sz="4000" cap="all">
                  <a:solidFill>
                    <a:srgbClr val="011993"/>
                  </a:solidFill>
                  <a:uFillTx/>
                  <a:latin typeface="DIN Condensed"/>
                  <a:ea typeface="DIN Condensed"/>
                  <a:cs typeface="DIN Condensed"/>
                  <a:sym typeface="DIN Condensed"/>
                </a:defRPr>
              </a:pPr>
              <a:endParaRPr/>
            </a:p>
          </p:txBody>
        </p:sp>
        <p:sp>
          <p:nvSpPr>
            <p:cNvPr id="151" name="Convert"/>
            <p:cNvSpPr txBox="1"/>
            <p:nvPr/>
          </p:nvSpPr>
          <p:spPr>
            <a:xfrm>
              <a:off x="952287" y="1488897"/>
              <a:ext cx="1271271"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825500">
                <a:spcBef>
                  <a:spcPts val="3400"/>
                </a:spcBef>
                <a:defRPr sz="2500">
                  <a:solidFill>
                    <a:srgbClr val="011993"/>
                  </a:solidFill>
                  <a:uFillTx/>
                  <a:latin typeface="Avenir Next Medium"/>
                  <a:ea typeface="Avenir Next Medium"/>
                  <a:cs typeface="Avenir Next Medium"/>
                  <a:sym typeface="Avenir Next Medium"/>
                </a:defRPr>
              </a:lvl1pPr>
            </a:lstStyle>
            <a:p>
              <a:r>
                <a:t>Convert</a:t>
              </a:r>
            </a:p>
          </p:txBody>
        </p:sp>
        <p:sp>
          <p:nvSpPr>
            <p:cNvPr id="152" name="Pfeil"/>
            <p:cNvSpPr/>
            <p:nvPr/>
          </p:nvSpPr>
          <p:spPr>
            <a:xfrm>
              <a:off x="0" y="443740"/>
              <a:ext cx="521933" cy="733918"/>
            </a:xfrm>
            <a:prstGeom prst="rightArrow">
              <a:avLst>
                <a:gd name="adj1" fmla="val 25910"/>
                <a:gd name="adj2" fmla="val 52237"/>
              </a:avLst>
            </a:prstGeom>
            <a:solidFill>
              <a:srgbClr val="FDCB56"/>
            </a:solidFill>
            <a:ln w="12700" cap="flat">
              <a:noFill/>
              <a:miter lim="400000"/>
            </a:ln>
            <a:effectLst>
              <a:reflection stA="50000" endPos="40000" dir="5400000" sy="-100000" algn="bl" rotWithShape="0"/>
            </a:effectLst>
          </p:spPr>
          <p:txBody>
            <a:bodyPr wrap="square" lIns="50800" tIns="50800" rIns="50800" bIns="50800" numCol="1" anchor="ctr">
              <a:noAutofit/>
            </a:bodyPr>
            <a:lstStyle/>
            <a:p>
              <a:pPr marL="0" marR="0" algn="ctr" defTabSz="825500">
                <a:lnSpc>
                  <a:spcPct val="80000"/>
                </a:lnSpc>
                <a:defRPr sz="4000" cap="all">
                  <a:solidFill>
                    <a:srgbClr val="232323"/>
                  </a:solidFill>
                  <a:uFillTx/>
                  <a:latin typeface="DIN Condensed"/>
                  <a:ea typeface="DIN Condensed"/>
                  <a:cs typeface="DIN Condensed"/>
                  <a:sym typeface="DIN Condensed"/>
                </a:defRPr>
              </a:pPr>
              <a:endParaRPr/>
            </a:p>
          </p:txBody>
        </p:sp>
      </p:grpSp>
      <p:grpSp>
        <p:nvGrpSpPr>
          <p:cNvPr id="157" name="Gruppieren"/>
          <p:cNvGrpSpPr/>
          <p:nvPr/>
        </p:nvGrpSpPr>
        <p:grpSpPr>
          <a:xfrm>
            <a:off x="7267326" y="6172775"/>
            <a:ext cx="2305447" cy="1831406"/>
            <a:chOff x="0" y="0"/>
            <a:chExt cx="2305445" cy="1831405"/>
          </a:xfrm>
        </p:grpSpPr>
        <p:sp>
          <p:nvSpPr>
            <p:cNvPr id="154" name="Gehirn"/>
            <p:cNvSpPr/>
            <p:nvPr/>
          </p:nvSpPr>
          <p:spPr>
            <a:xfrm>
              <a:off x="1003593" y="0"/>
              <a:ext cx="1301853" cy="998798"/>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34A5DA"/>
            </a:solidFill>
            <a:ln w="12700" cap="flat">
              <a:solidFill>
                <a:srgbClr val="011993"/>
              </a:solidFill>
              <a:prstDash val="solid"/>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marL="0" marR="0" algn="ctr" defTabSz="825500">
                <a:lnSpc>
                  <a:spcPct val="80000"/>
                </a:lnSpc>
                <a:defRPr sz="4000" cap="all">
                  <a:solidFill>
                    <a:srgbClr val="FFFFFF"/>
                  </a:solidFill>
                  <a:uFillTx/>
                  <a:latin typeface="DIN Condensed"/>
                  <a:ea typeface="DIN Condensed"/>
                  <a:cs typeface="DIN Condensed"/>
                  <a:sym typeface="DIN Condensed"/>
                </a:defRPr>
              </a:pPr>
              <a:endParaRPr/>
            </a:p>
          </p:txBody>
        </p:sp>
        <p:sp>
          <p:nvSpPr>
            <p:cNvPr id="155" name="Analyze"/>
            <p:cNvSpPr txBox="1"/>
            <p:nvPr/>
          </p:nvSpPr>
          <p:spPr>
            <a:xfrm>
              <a:off x="1023442" y="1298005"/>
              <a:ext cx="1268096"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825500">
                <a:spcBef>
                  <a:spcPts val="3400"/>
                </a:spcBef>
                <a:defRPr sz="2500">
                  <a:solidFill>
                    <a:srgbClr val="011993"/>
                  </a:solidFill>
                  <a:uFillTx/>
                  <a:latin typeface="Avenir Next Medium"/>
                  <a:ea typeface="Avenir Next Medium"/>
                  <a:cs typeface="Avenir Next Medium"/>
                  <a:sym typeface="Avenir Next Medium"/>
                </a:defRPr>
              </a:lvl1pPr>
            </a:lstStyle>
            <a:p>
              <a:r>
                <a:t>Analyze</a:t>
              </a:r>
            </a:p>
          </p:txBody>
        </p:sp>
        <p:sp>
          <p:nvSpPr>
            <p:cNvPr id="156" name="Pfeil"/>
            <p:cNvSpPr/>
            <p:nvPr/>
          </p:nvSpPr>
          <p:spPr>
            <a:xfrm>
              <a:off x="0" y="132721"/>
              <a:ext cx="521933" cy="733918"/>
            </a:xfrm>
            <a:prstGeom prst="rightArrow">
              <a:avLst>
                <a:gd name="adj1" fmla="val 25910"/>
                <a:gd name="adj2" fmla="val 52237"/>
              </a:avLst>
            </a:prstGeom>
            <a:solidFill>
              <a:srgbClr val="FF9D35"/>
            </a:solidFill>
            <a:ln w="12700" cap="flat">
              <a:noFill/>
              <a:miter lim="400000"/>
            </a:ln>
            <a:effectLst/>
          </p:spPr>
          <p:txBody>
            <a:bodyPr wrap="square" lIns="50800" tIns="50800" rIns="50800" bIns="50800" numCol="1" anchor="ctr">
              <a:noAutofit/>
            </a:bodyPr>
            <a:lstStyle/>
            <a:p>
              <a:pPr marL="0" marR="0" algn="ctr" defTabSz="825500">
                <a:lnSpc>
                  <a:spcPct val="80000"/>
                </a:lnSpc>
                <a:defRPr sz="4000" cap="all">
                  <a:solidFill>
                    <a:srgbClr val="232323"/>
                  </a:solidFill>
                  <a:uFillTx/>
                  <a:latin typeface="DIN Condensed"/>
                  <a:ea typeface="DIN Condensed"/>
                  <a:cs typeface="DIN Condensed"/>
                  <a:sym typeface="DIN Condensed"/>
                </a:defRPr>
              </a:pPr>
              <a:endParaRPr/>
            </a:p>
          </p:txBody>
        </p:sp>
      </p:grpSp>
      <p:sp>
        <p:nvSpPr>
          <p:cNvPr id="158" name="Pfeil"/>
          <p:cNvSpPr/>
          <p:nvPr/>
        </p:nvSpPr>
        <p:spPr>
          <a:xfrm>
            <a:off x="-228763" y="450084"/>
            <a:ext cx="13242084" cy="1157268"/>
          </a:xfrm>
          <a:prstGeom prst="rightArrow">
            <a:avLst>
              <a:gd name="adj1" fmla="val 100000"/>
              <a:gd name="adj2" fmla="val 73742"/>
            </a:avLst>
          </a:prstGeom>
          <a:solidFill>
            <a:srgbClr val="BED6FF"/>
          </a:solidFill>
          <a:ln w="12700">
            <a:miter lim="400000"/>
          </a:ln>
        </p:spPr>
        <p:txBody>
          <a:bodyPr lIns="50800" tIns="50800" rIns="50800" bIns="50800" anchor="ctr"/>
          <a:lstStyle/>
          <a:p>
            <a:endParaRPr/>
          </a:p>
        </p:txBody>
      </p:sp>
      <p:sp>
        <p:nvSpPr>
          <p:cNvPr id="159" name="Interaction with the User: Tablet or Language?"/>
          <p:cNvSpPr txBox="1"/>
          <p:nvPr/>
        </p:nvSpPr>
        <p:spPr>
          <a:xfrm>
            <a:off x="258838" y="781068"/>
            <a:ext cx="8885248"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lnSpc>
                <a:spcPct val="120000"/>
              </a:lnSpc>
              <a:spcBef>
                <a:spcPts val="4100"/>
              </a:spcBef>
              <a:defRPr sz="2600" b="1">
                <a:solidFill>
                  <a:srgbClr val="011993"/>
                </a:solidFill>
                <a:latin typeface="Verdana"/>
                <a:ea typeface="Verdana"/>
                <a:cs typeface="Verdana"/>
                <a:sym typeface="Verdana"/>
              </a:defRPr>
            </a:lvl1pPr>
          </a:lstStyle>
          <a:p>
            <a:pPr>
              <a:defRPr b="0"/>
            </a:pPr>
            <a:r>
              <a:rPr b="1"/>
              <a:t>Interaction with the User: Tablet or Language?</a:t>
            </a:r>
          </a:p>
        </p:txBody>
      </p:sp>
      <p:grpSp>
        <p:nvGrpSpPr>
          <p:cNvPr id="162" name="Gruppieren"/>
          <p:cNvGrpSpPr/>
          <p:nvPr/>
        </p:nvGrpSpPr>
        <p:grpSpPr>
          <a:xfrm>
            <a:off x="8851114" y="131688"/>
            <a:ext cx="3043631" cy="5708500"/>
            <a:chOff x="0" y="0"/>
            <a:chExt cx="3043630" cy="5708498"/>
          </a:xfrm>
        </p:grpSpPr>
        <p:pic>
          <p:nvPicPr>
            <p:cNvPr id="160" name="pepper-final-kl.png" descr="pepper-final-k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043631" cy="5708499"/>
            </a:xfrm>
            <a:prstGeom prst="rect">
              <a:avLst/>
            </a:prstGeom>
            <a:ln w="12700" cap="flat">
              <a:noFill/>
              <a:round/>
            </a:ln>
            <a:effectLst/>
          </p:spPr>
        </p:pic>
        <p:pic>
          <p:nvPicPr>
            <p:cNvPr id="161" name="PastedGraphic-2.png" descr="PastedGraphic-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325" y="1343379"/>
              <a:ext cx="1093834" cy="627122"/>
            </a:xfrm>
            <a:prstGeom prst="rect">
              <a:avLst/>
            </a:prstGeom>
            <a:ln w="12700" cap="flat">
              <a:noFill/>
              <a:round/>
            </a:ln>
            <a:effectLst/>
          </p:spPr>
        </p:pic>
      </p:grpSp>
      <p:grpSp>
        <p:nvGrpSpPr>
          <p:cNvPr id="165" name="Gruppieren"/>
          <p:cNvGrpSpPr/>
          <p:nvPr/>
        </p:nvGrpSpPr>
        <p:grpSpPr>
          <a:xfrm>
            <a:off x="8068998" y="5794862"/>
            <a:ext cx="2030863" cy="3936736"/>
            <a:chOff x="0" y="0"/>
            <a:chExt cx="2030862" cy="3936734"/>
          </a:xfrm>
        </p:grpSpPr>
        <p:sp>
          <p:nvSpPr>
            <p:cNvPr id="163" name="Abgerundetes Rechteck"/>
            <p:cNvSpPr/>
            <p:nvPr/>
          </p:nvSpPr>
          <p:spPr>
            <a:xfrm rot="21586393">
              <a:off x="4752" y="3224"/>
              <a:ext cx="1633910" cy="2404727"/>
            </a:xfrm>
            <a:prstGeom prst="roundRect">
              <a:avLst>
                <a:gd name="adj" fmla="val 17521"/>
              </a:avLst>
            </a:prstGeom>
            <a:noFill/>
            <a:ln w="38100" cap="flat">
              <a:solidFill>
                <a:srgbClr val="C71B00"/>
              </a:solidFill>
              <a:prstDash val="solid"/>
              <a:round/>
            </a:ln>
            <a:effectLst/>
          </p:spPr>
          <p:txBody>
            <a:bodyPr wrap="square" lIns="50800" tIns="50800" rIns="50800" bIns="50800" numCol="1" anchor="ctr">
              <a:noAutofit/>
            </a:bodyPr>
            <a:lstStyle/>
            <a:p>
              <a:pPr>
                <a:defRPr>
                  <a:solidFill>
                    <a:srgbClr val="011993"/>
                  </a:solidFill>
                </a:defRPr>
              </a:pPr>
              <a:endParaRPr/>
            </a:p>
          </p:txBody>
        </p:sp>
        <p:sp>
          <p:nvSpPr>
            <p:cNvPr id="164" name="Machine Learning (AI)"/>
            <p:cNvSpPr/>
            <p:nvPr/>
          </p:nvSpPr>
          <p:spPr>
            <a:xfrm>
              <a:off x="760862" y="266673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825500">
                <a:spcBef>
                  <a:spcPts val="3400"/>
                </a:spcBef>
                <a:defRPr sz="2100">
                  <a:solidFill>
                    <a:srgbClr val="C61B00"/>
                  </a:solidFill>
                  <a:uFillTx/>
                  <a:latin typeface="Avenir Next Medium"/>
                  <a:ea typeface="Avenir Next Medium"/>
                  <a:cs typeface="Avenir Next Medium"/>
                  <a:sym typeface="Avenir Next Medium"/>
                </a:defRPr>
              </a:lvl1pPr>
            </a:lstStyle>
            <a:p>
              <a:r>
                <a:t>Machine Learning (AI)</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3"/>
                                        </p:tgtEl>
                                        <p:attrNameLst>
                                          <p:attrName>style.visibility</p:attrName>
                                        </p:attrNameLst>
                                      </p:cBhvr>
                                      <p:to>
                                        <p:strVal val="visible"/>
                                      </p:to>
                                    </p:set>
                                    <p:animEffect transition="in" filter="dissolve">
                                      <p:cBhvr>
                                        <p:cTn id="7" dur="1000"/>
                                        <p:tgtEl>
                                          <p:spTgt spid="143"/>
                                        </p:tgtEl>
                                      </p:cBhvr>
                                    </p:animEffec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fill="hold" grpId="3" nodeType="clickEffect">
                                  <p:stCondLst>
                                    <p:cond delay="0"/>
                                  </p:stCondLst>
                                  <p:iterate>
                                    <p:tmAbs val="0"/>
                                  </p:iterate>
                                  <p:childTnLst>
                                    <p:set>
                                      <p:cBhvr>
                                        <p:cTn id="14" fill="hold"/>
                                        <p:tgtEl>
                                          <p:spTgt spid="149"/>
                                        </p:tgtEl>
                                        <p:attrNameLst>
                                          <p:attrName>style.visibility</p:attrName>
                                        </p:attrNameLst>
                                      </p:cBhvr>
                                      <p:to>
                                        <p:strVal val="visible"/>
                                      </p:to>
                                    </p:set>
                                    <p:animEffect transition="in" filter="dissolve">
                                      <p:cBhvr>
                                        <p:cTn id="15" dur="1000"/>
                                        <p:tgtEl>
                                          <p:spTgt spid="14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153"/>
                                        </p:tgtEl>
                                        <p:attrNameLst>
                                          <p:attrName>style.visibility</p:attrName>
                                        </p:attrNameLst>
                                      </p:cBhvr>
                                      <p:to>
                                        <p:strVal val="visible"/>
                                      </p:to>
                                    </p:set>
                                    <p:animEffect transition="in" filter="dissolve">
                                      <p:cBhvr>
                                        <p:cTn id="20" dur="1000"/>
                                        <p:tgtEl>
                                          <p:spTgt spid="15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5" nodeType="clickEffect">
                                  <p:stCondLst>
                                    <p:cond delay="0"/>
                                  </p:stCondLst>
                                  <p:iterate>
                                    <p:tmAbs val="0"/>
                                  </p:iterate>
                                  <p:childTnLst>
                                    <p:set>
                                      <p:cBhvr>
                                        <p:cTn id="24" fill="hold"/>
                                        <p:tgtEl>
                                          <p:spTgt spid="157"/>
                                        </p:tgtEl>
                                        <p:attrNameLst>
                                          <p:attrName>style.visibility</p:attrName>
                                        </p:attrNameLst>
                                      </p:cBhvr>
                                      <p:to>
                                        <p:strVal val="visible"/>
                                      </p:to>
                                    </p:set>
                                    <p:animEffect transition="in" filter="dissolve">
                                      <p:cBhvr>
                                        <p:cTn id="25" dur="1000"/>
                                        <p:tgtEl>
                                          <p:spTgt spid="15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6" nodeType="clickEffect">
                                  <p:stCondLst>
                                    <p:cond delay="0"/>
                                  </p:stCondLst>
                                  <p:iterate>
                                    <p:tmAbs val="0"/>
                                  </p:iterate>
                                  <p:childTnLst>
                                    <p:set>
                                      <p:cBhvr>
                                        <p:cTn id="29" fill="hold"/>
                                        <p:tgtEl>
                                          <p:spTgt spid="165"/>
                                        </p:tgtEl>
                                        <p:attrNameLst>
                                          <p:attrName>style.visibility</p:attrName>
                                        </p:attrNameLst>
                                      </p:cBhvr>
                                      <p:to>
                                        <p:strVal val="visible"/>
                                      </p:to>
                                    </p:set>
                                    <p:animEffect transition="in" filter="dissolve">
                                      <p:cBhvr>
                                        <p:cTn id="30"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1" animBg="1" advAuto="0"/>
      <p:bldP spid="146" grpId="2" animBg="1" advAuto="0"/>
      <p:bldP spid="149" grpId="3" animBg="1" advAuto="0"/>
      <p:bldP spid="153" grpId="4" animBg="1" advAuto="0"/>
      <p:bldP spid="157" grpId="5" animBg="1" advAuto="0"/>
      <p:bldP spid="165" grpId="6"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uppieren"/>
          <p:cNvGrpSpPr/>
          <p:nvPr/>
        </p:nvGrpSpPr>
        <p:grpSpPr>
          <a:xfrm>
            <a:off x="1042737" y="2543387"/>
            <a:ext cx="10738561" cy="7892985"/>
            <a:chOff x="0" y="0"/>
            <a:chExt cx="10738559" cy="7892983"/>
          </a:xfrm>
        </p:grpSpPr>
        <p:pic>
          <p:nvPicPr>
            <p:cNvPr id="167" name="IMG_6879.JPG" descr="IMG_687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627" y="0"/>
              <a:ext cx="9739305" cy="7304479"/>
            </a:xfrm>
            <a:prstGeom prst="rect">
              <a:avLst/>
            </a:prstGeom>
            <a:ln w="12700" cap="flat">
              <a:noFill/>
              <a:round/>
            </a:ln>
            <a:effectLst/>
          </p:spPr>
        </p:pic>
        <p:sp>
          <p:nvSpPr>
            <p:cNvPr id="168" name="Rechteck"/>
            <p:cNvSpPr/>
            <p:nvPr/>
          </p:nvSpPr>
          <p:spPr>
            <a:xfrm>
              <a:off x="0" y="6034402"/>
              <a:ext cx="10738560" cy="1858582"/>
            </a:xfrm>
            <a:prstGeom prst="rect">
              <a:avLst/>
            </a:prstGeom>
            <a:solidFill>
              <a:srgbClr val="FFFFFF"/>
            </a:solidFill>
            <a:ln w="12700" cap="flat">
              <a:noFill/>
              <a:miter lim="400000"/>
            </a:ln>
            <a:effectLst/>
          </p:spPr>
          <p:txBody>
            <a:bodyPr wrap="square" lIns="50800" tIns="50800" rIns="50800" bIns="50800" numCol="1" anchor="ctr">
              <a:noAutofit/>
            </a:bodyPr>
            <a:lstStyle/>
            <a:p>
              <a:endParaRPr/>
            </a:p>
          </p:txBody>
        </p:sp>
      </p:grpSp>
      <p:sp>
        <p:nvSpPr>
          <p:cNvPr id="170"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171" name="Foliennummer"/>
          <p:cNvSpPr txBox="1">
            <a:spLocks noGrp="1"/>
          </p:cNvSpPr>
          <p:nvPr>
            <p:ph type="sldNum" sz="quarter" idx="2"/>
          </p:nvPr>
        </p:nvSpPr>
        <p:spPr>
          <a:xfrm>
            <a:off x="11273551" y="9299516"/>
            <a:ext cx="369856"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172" name="Pfeil"/>
          <p:cNvSpPr/>
          <p:nvPr/>
        </p:nvSpPr>
        <p:spPr>
          <a:xfrm>
            <a:off x="-209025" y="689365"/>
            <a:ext cx="13242085" cy="1157268"/>
          </a:xfrm>
          <a:prstGeom prst="rightArrow">
            <a:avLst>
              <a:gd name="adj1" fmla="val 100000"/>
              <a:gd name="adj2" fmla="val 73742"/>
            </a:avLst>
          </a:prstGeom>
          <a:solidFill>
            <a:srgbClr val="BED6FF"/>
          </a:solidFill>
          <a:ln w="12700">
            <a:miter lim="400000"/>
          </a:ln>
        </p:spPr>
        <p:txBody>
          <a:bodyPr lIns="50800" tIns="50800" rIns="50800" bIns="50800" anchor="ctr"/>
          <a:lstStyle/>
          <a:p>
            <a:endParaRPr/>
          </a:p>
        </p:txBody>
      </p:sp>
      <p:sp>
        <p:nvSpPr>
          <p:cNvPr id="173" name="How the RoboticLab Team and the Library Team work together"/>
          <p:cNvSpPr txBox="1"/>
          <p:nvPr/>
        </p:nvSpPr>
        <p:spPr>
          <a:xfrm>
            <a:off x="531652" y="1026699"/>
            <a:ext cx="11941495"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120000"/>
              </a:lnSpc>
              <a:defRPr sz="2500">
                <a:solidFill>
                  <a:srgbClr val="011993"/>
                </a:solidFill>
                <a:latin typeface="Verdana"/>
                <a:ea typeface="Verdana"/>
                <a:cs typeface="Verdana"/>
                <a:sym typeface="Verdana"/>
              </a:defRPr>
            </a:pPr>
            <a:r>
              <a:t>How the </a:t>
            </a:r>
            <a:r>
              <a:rPr b="1"/>
              <a:t>RoboticLab Team</a:t>
            </a:r>
            <a:r>
              <a:t> and the </a:t>
            </a:r>
            <a:r>
              <a:rPr b="1"/>
              <a:t>Library</a:t>
            </a:r>
            <a:r>
              <a:t> </a:t>
            </a:r>
            <a:r>
              <a:rPr b="1"/>
              <a:t>Team</a:t>
            </a:r>
            <a:r>
              <a:t> work together</a:t>
            </a:r>
          </a:p>
        </p:txBody>
      </p:sp>
      <p:sp>
        <p:nvSpPr>
          <p:cNvPr id="174" name="Text"/>
          <p:cNvSpPr txBox="1"/>
          <p:nvPr/>
        </p:nvSpPr>
        <p:spPr>
          <a:xfrm>
            <a:off x="441269" y="2930153"/>
            <a:ext cx="11941497" cy="457201"/>
          </a:xfrm>
          <a:prstGeom prst="rect">
            <a:avLst/>
          </a:prstGeom>
          <a:ln w="12700">
            <a:miter lim="400000"/>
          </a:ln>
        </p:spPr>
        <p:txBody>
          <a:bodyPr lIns="50800" tIns="50800" rIns="50800" bIns="50800" anchor="ctr">
            <a:spAutoFit/>
          </a:bodyPr>
          <a:lstStyle/>
          <a:p>
            <a:pPr marL="40639" marR="40639" defTabSz="914400">
              <a:lnSpc>
                <a:spcPct val="150000"/>
              </a:lnSpc>
              <a:defRPr sz="2300" b="1">
                <a:solidFill>
                  <a:srgbClr val="011993"/>
                </a:solidFill>
                <a:latin typeface="Verdana"/>
                <a:ea typeface="Verdana"/>
                <a:cs typeface="Verdana"/>
                <a:sym typeface="Verdana"/>
              </a:defRPr>
            </a:pPr>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17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180" name="Pfeil"/>
          <p:cNvSpPr/>
          <p:nvPr/>
        </p:nvSpPr>
        <p:spPr>
          <a:xfrm>
            <a:off x="-209025" y="689365"/>
            <a:ext cx="13242085" cy="1157268"/>
          </a:xfrm>
          <a:prstGeom prst="rightArrow">
            <a:avLst>
              <a:gd name="adj1" fmla="val 100000"/>
              <a:gd name="adj2" fmla="val 73742"/>
            </a:avLst>
          </a:prstGeom>
          <a:solidFill>
            <a:srgbClr val="BED6FF"/>
          </a:solidFill>
          <a:ln w="12700">
            <a:miter lim="400000"/>
          </a:ln>
        </p:spPr>
        <p:txBody>
          <a:bodyPr lIns="50800" tIns="50800" rIns="50800" bIns="50800" anchor="ctr"/>
          <a:lstStyle/>
          <a:p>
            <a:endParaRPr/>
          </a:p>
        </p:txBody>
      </p:sp>
      <p:sp>
        <p:nvSpPr>
          <p:cNvPr id="181" name="User benefits?"/>
          <p:cNvSpPr txBox="1"/>
          <p:nvPr/>
        </p:nvSpPr>
        <p:spPr>
          <a:xfrm>
            <a:off x="531652" y="1026699"/>
            <a:ext cx="11941495"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lnSpc>
                <a:spcPct val="120000"/>
              </a:lnSpc>
              <a:defRPr sz="2500" b="1">
                <a:solidFill>
                  <a:srgbClr val="011993"/>
                </a:solidFill>
                <a:latin typeface="Verdana"/>
                <a:ea typeface="Verdana"/>
                <a:cs typeface="Verdana"/>
                <a:sym typeface="Verdana"/>
              </a:defRPr>
            </a:lvl1pPr>
          </a:lstStyle>
          <a:p>
            <a:r>
              <a:t>User benefits?</a:t>
            </a:r>
          </a:p>
        </p:txBody>
      </p:sp>
      <p:sp>
        <p:nvSpPr>
          <p:cNvPr id="182" name="Text"/>
          <p:cNvSpPr txBox="1"/>
          <p:nvPr/>
        </p:nvSpPr>
        <p:spPr>
          <a:xfrm>
            <a:off x="441269" y="2930153"/>
            <a:ext cx="11941497" cy="457201"/>
          </a:xfrm>
          <a:prstGeom prst="rect">
            <a:avLst/>
          </a:prstGeom>
          <a:ln w="12700">
            <a:miter lim="400000"/>
          </a:ln>
        </p:spPr>
        <p:txBody>
          <a:bodyPr lIns="50800" tIns="50800" rIns="50800" bIns="50800" anchor="ctr">
            <a:spAutoFit/>
          </a:bodyPr>
          <a:lstStyle/>
          <a:p>
            <a:pPr marL="40639" marR="40639" defTabSz="914400">
              <a:lnSpc>
                <a:spcPct val="150000"/>
              </a:lnSpc>
              <a:defRPr sz="2300">
                <a:solidFill>
                  <a:srgbClr val="011993"/>
                </a:solidFill>
                <a:latin typeface="Verdana"/>
                <a:ea typeface="Verdana"/>
                <a:cs typeface="Verdana"/>
                <a:sym typeface="Verdana"/>
              </a:defRPr>
            </a:pPr>
            <a:endParaRPr/>
          </a:p>
        </p:txBody>
      </p:sp>
      <p:pic>
        <p:nvPicPr>
          <p:cNvPr id="183" name="Bild" descr="Bil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1582" y="2392299"/>
            <a:ext cx="8961636" cy="6021101"/>
          </a:xfrm>
          <a:prstGeom prst="rect">
            <a:avLst/>
          </a:prstGeom>
          <a:ln w="12700"/>
        </p:spPr>
      </p:pic>
      <p:pic>
        <p:nvPicPr>
          <p:cNvPr id="184" name="Platz_2.png" descr="Platz_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4982" y="5401827"/>
            <a:ext cx="959649" cy="959649"/>
          </a:xfrm>
          <a:prstGeom prst="rect">
            <a:avLst/>
          </a:prstGeom>
          <a:ln w="12700"/>
        </p:spPr>
      </p:pic>
      <p:pic>
        <p:nvPicPr>
          <p:cNvPr id="185" name="Platz_3.png" descr="Platz_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8309" y="3799064"/>
            <a:ext cx="959648" cy="959649"/>
          </a:xfrm>
          <a:prstGeom prst="rect">
            <a:avLst/>
          </a:prstGeom>
          <a:ln w="12700"/>
        </p:spPr>
      </p:pic>
      <p:pic>
        <p:nvPicPr>
          <p:cNvPr id="186" name="Bild" descr="Bil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0653" y="3799064"/>
            <a:ext cx="959649" cy="959649"/>
          </a:xfrm>
          <a:prstGeom prst="rect">
            <a:avLst/>
          </a:prstGeom>
          <a:ln w="12700"/>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umanoid robots - Does that mean artificial intelligence?"/>
          <p:cNvSpPr txBox="1"/>
          <p:nvPr/>
        </p:nvSpPr>
        <p:spPr>
          <a:xfrm>
            <a:off x="1566749" y="5603618"/>
            <a:ext cx="11137148"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0639" marR="40639" algn="r" defTabSz="914400">
              <a:defRPr b="1">
                <a:solidFill>
                  <a:srgbClr val="011993"/>
                </a:solidFill>
                <a:latin typeface="Verdana"/>
                <a:ea typeface="Verdana"/>
                <a:cs typeface="Verdana"/>
                <a:sym typeface="Verdana"/>
              </a:defRPr>
            </a:pPr>
            <a:r>
              <a:t>Humanoid robots - Does that mean artificial intelligence?</a:t>
            </a:r>
          </a:p>
          <a:p>
            <a:pPr marL="40639" marR="40639" algn="r" defTabSz="914400">
              <a:defRPr b="1">
                <a:solidFill>
                  <a:srgbClr val="011993"/>
                </a:solidFill>
                <a:latin typeface="Verdana"/>
                <a:ea typeface="Verdana"/>
                <a:cs typeface="Verdana"/>
                <a:sym typeface="Verdana"/>
              </a:defRPr>
            </a:pPr>
            <a:endParaRPr/>
          </a:p>
        </p:txBody>
      </p:sp>
      <p:sp>
        <p:nvSpPr>
          <p:cNvPr id="191" name="M.Eng. Janine Breßler…"/>
          <p:cNvSpPr txBox="1"/>
          <p:nvPr/>
        </p:nvSpPr>
        <p:spPr>
          <a:xfrm>
            <a:off x="304976" y="7459009"/>
            <a:ext cx="12394849"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0639" marR="40639" algn="r" defTabSz="914400">
              <a:lnSpc>
                <a:spcPct val="120000"/>
              </a:lnSpc>
              <a:defRPr sz="2100">
                <a:solidFill>
                  <a:srgbClr val="011993"/>
                </a:solidFill>
                <a:latin typeface="Verdana"/>
                <a:ea typeface="Verdana"/>
                <a:cs typeface="Verdana"/>
                <a:sym typeface="Verdana"/>
              </a:defRPr>
            </a:pPr>
            <a:r>
              <a:rPr dirty="0"/>
              <a:t>M.Eng. Janine Breßler</a:t>
            </a:r>
          </a:p>
          <a:p>
            <a:pPr marL="40639" marR="40639" algn="r" defTabSz="914400">
              <a:lnSpc>
                <a:spcPct val="120000"/>
              </a:lnSpc>
              <a:defRPr sz="2100">
                <a:solidFill>
                  <a:srgbClr val="011993"/>
                </a:solidFill>
                <a:latin typeface="Verdana"/>
                <a:ea typeface="Verdana"/>
                <a:cs typeface="Verdana"/>
                <a:sym typeface="Verdana"/>
              </a:defRPr>
            </a:pPr>
            <a:r>
              <a:rPr dirty="0"/>
              <a:t> Technische Hochschule Wildau - Telematik</a:t>
            </a:r>
          </a:p>
          <a:p>
            <a:pPr marL="40639" marR="40639" algn="r" defTabSz="914400">
              <a:lnSpc>
                <a:spcPct val="120000"/>
              </a:lnSpc>
              <a:defRPr sz="2100">
                <a:solidFill>
                  <a:srgbClr val="011993"/>
                </a:solidFill>
                <a:latin typeface="Verdana"/>
                <a:ea typeface="Verdana"/>
                <a:cs typeface="Verdana"/>
                <a:sym typeface="Verdana"/>
              </a:defRPr>
            </a:pPr>
            <a:r>
              <a:rPr dirty="0"/>
              <a:t> </a:t>
            </a:r>
            <a:r>
              <a:rPr sz="1900" dirty="0"/>
              <a:t>janine.bressler@th-wildau.de</a:t>
            </a:r>
            <a:endParaRPr sz="1900" dirty="0">
              <a:hlinkClick r:id="rId3"/>
            </a:endParaRPr>
          </a:p>
        </p:txBody>
      </p:sp>
      <p:sp>
        <p:nvSpPr>
          <p:cNvPr id="192" name="49th ADBU Congress, Bordeaux 2019"/>
          <p:cNvSpPr txBox="1"/>
          <p:nvPr/>
        </p:nvSpPr>
        <p:spPr>
          <a:xfrm>
            <a:off x="5040762" y="8860021"/>
            <a:ext cx="7632983"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r" defTabSz="914400">
              <a:lnSpc>
                <a:spcPct val="120000"/>
              </a:lnSpc>
              <a:defRPr sz="2100">
                <a:solidFill>
                  <a:srgbClr val="011993"/>
                </a:solidFill>
                <a:latin typeface="Verdana"/>
                <a:ea typeface="Verdana"/>
                <a:cs typeface="Verdana"/>
                <a:sym typeface="Verdana"/>
              </a:defRPr>
            </a:lvl1pPr>
          </a:lstStyle>
          <a:p>
            <a:r>
              <a:t>49th ADBU Congress, Bordeaux 2019</a:t>
            </a:r>
          </a:p>
        </p:txBody>
      </p:sp>
      <p:pic>
        <p:nvPicPr>
          <p:cNvPr id="193" name="th-wildau-hit-motiv-6-008 copy.jpg" descr="th-wildau-hit-motiv-6-008 cop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 y="-6928"/>
            <a:ext cx="13004801" cy="5020687"/>
          </a:xfrm>
          <a:prstGeom prst="rect">
            <a:avLst/>
          </a:prstGeom>
          <a:ln w="12700">
            <a:solidFill>
              <a:srgbClr val="0071BC"/>
            </a:solidFill>
          </a:ln>
        </p:spPr>
      </p:pic>
      <p:pic>
        <p:nvPicPr>
          <p:cNvPr id="194" name="TH-Wildau-Logo_rgb.png" descr="TH-Wildau-Logo_rgb.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172" y="8220806"/>
            <a:ext cx="2415597" cy="963158"/>
          </a:xfrm>
          <a:prstGeom prst="rect">
            <a:avLst/>
          </a:prstGeom>
          <a:ln w="12700"/>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35"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pic>
        <p:nvPicPr>
          <p:cNvPr id="36" name="Bild" descr="Bil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31" y="431041"/>
            <a:ext cx="6300693" cy="8399523"/>
          </a:xfrm>
          <a:prstGeom prst="rect">
            <a:avLst/>
          </a:prstGeom>
          <a:ln w="12700"/>
        </p:spPr>
      </p:pic>
      <p:grpSp>
        <p:nvGrpSpPr>
          <p:cNvPr id="41" name="Gruppieren"/>
          <p:cNvGrpSpPr/>
          <p:nvPr/>
        </p:nvGrpSpPr>
        <p:grpSpPr>
          <a:xfrm>
            <a:off x="1837243" y="3090682"/>
            <a:ext cx="13004801" cy="5520374"/>
            <a:chOff x="0" y="0"/>
            <a:chExt cx="13004800" cy="5520373"/>
          </a:xfrm>
        </p:grpSpPr>
        <p:pic>
          <p:nvPicPr>
            <p:cNvPr id="37" name="Bild" descr="Bil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0913" y="0"/>
              <a:ext cx="4576490" cy="1824757"/>
            </a:xfrm>
            <a:prstGeom prst="rect">
              <a:avLst/>
            </a:prstGeom>
            <a:ln w="12700" cap="flat">
              <a:noFill/>
              <a:round/>
            </a:ln>
            <a:effectLst/>
          </p:spPr>
        </p:pic>
        <p:pic>
          <p:nvPicPr>
            <p:cNvPr id="38" name="DE_berlin_skyline-small.png" descr="DE_berlin_skyline-smal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9448"/>
              <a:ext cx="13004800" cy="4860926"/>
            </a:xfrm>
            <a:prstGeom prst="rect">
              <a:avLst/>
            </a:prstGeom>
            <a:ln w="12700" cap="flat">
              <a:noFill/>
              <a:round/>
            </a:ln>
            <a:effectLst/>
          </p:spPr>
        </p:pic>
        <p:sp>
          <p:nvSpPr>
            <p:cNvPr id="39" name="…  is where the Berlin television tower points."/>
            <p:cNvSpPr txBox="1"/>
            <p:nvPr/>
          </p:nvSpPr>
          <p:spPr>
            <a:xfrm>
              <a:off x="6950606" y="2526897"/>
              <a:ext cx="3484687"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0639" marR="40639" algn="r" defTabSz="914400">
                <a:defRPr sz="1700">
                  <a:solidFill>
                    <a:srgbClr val="011993"/>
                  </a:solidFill>
                  <a:latin typeface="Verdana"/>
                  <a:ea typeface="Verdana"/>
                  <a:cs typeface="Verdana"/>
                  <a:sym typeface="Verdana"/>
                </a:defRPr>
              </a:lvl1pPr>
            </a:lstStyle>
            <a:p>
              <a:r>
                <a:t>…  is where the Berlin television tower points.</a:t>
              </a:r>
            </a:p>
          </p:txBody>
        </p:sp>
        <p:sp>
          <p:nvSpPr>
            <p:cNvPr id="40" name="https://www.byteforest.de"/>
            <p:cNvSpPr txBox="1"/>
            <p:nvPr/>
          </p:nvSpPr>
          <p:spPr>
            <a:xfrm>
              <a:off x="1350089" y="3964460"/>
              <a:ext cx="21313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647700">
                <a:defRPr sz="1200">
                  <a:solidFill>
                    <a:srgbClr val="000000"/>
                  </a:solidFill>
                  <a:uFillTx/>
                  <a:latin typeface="Lucida Grande"/>
                  <a:ea typeface="Lucida Grande"/>
                  <a:cs typeface="Lucida Grande"/>
                  <a:sym typeface="Lucida Grande"/>
                  <a:hlinkClick r:id="rId5"/>
                </a:defRPr>
              </a:lvl1pPr>
            </a:lstStyle>
            <a:p>
              <a:r>
                <a:rPr>
                  <a:hlinkClick r:id="rId5"/>
                </a:rPr>
                <a:t>https://www.byteforest.de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1"/>
                                        </p:tgtEl>
                                        <p:attrNameLst>
                                          <p:attrName>style.visibility</p:attrName>
                                        </p:attrNameLst>
                                      </p:cBhvr>
                                      <p:to>
                                        <p:strVal val="visible"/>
                                      </p:to>
                                    </p:set>
                                    <p:animEffect transition="in" filter="dissolve">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pic>
        <p:nvPicPr>
          <p:cNvPr id="44" name="_MG_0053.jpg" descr="_MG_005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602" y="5112989"/>
            <a:ext cx="5859865" cy="3906578"/>
          </a:xfrm>
          <a:prstGeom prst="rect">
            <a:avLst/>
          </a:prstGeom>
          <a:ln w="12700"/>
        </p:spPr>
      </p:pic>
      <p:pic>
        <p:nvPicPr>
          <p:cNvPr id="45" name="_MG_9865.jpg" descr="_MG_986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0196" y="5202844"/>
            <a:ext cx="5759271" cy="3839515"/>
          </a:xfrm>
          <a:prstGeom prst="rect">
            <a:avLst/>
          </a:prstGeom>
          <a:ln w="12700"/>
        </p:spPr>
      </p:pic>
      <p:pic>
        <p:nvPicPr>
          <p:cNvPr id="46" name="_MG_2889.jpg" descr="_MG_288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1229" y="2096709"/>
            <a:ext cx="2179778" cy="3269665"/>
          </a:xfrm>
          <a:prstGeom prst="rect">
            <a:avLst/>
          </a:prstGeom>
          <a:ln w="12700"/>
        </p:spPr>
      </p:pic>
      <p:pic>
        <p:nvPicPr>
          <p:cNvPr id="47" name="_MG_campus-23.jpg" descr="_MG_campus-2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555" y="494203"/>
            <a:ext cx="5861959" cy="3906577"/>
          </a:xfrm>
          <a:prstGeom prst="rect">
            <a:avLst/>
          </a:prstGeom>
          <a:ln w="12700"/>
        </p:spPr>
      </p:pic>
      <p:pic>
        <p:nvPicPr>
          <p:cNvPr id="48" name="_MG_2381.jpg" descr="_MG_238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24584" y="584619"/>
            <a:ext cx="3016712" cy="2011141"/>
          </a:xfrm>
          <a:prstGeom prst="rect">
            <a:avLst/>
          </a:prstGeom>
          <a:ln w="12700"/>
        </p:spPr>
      </p:pic>
      <p:pic>
        <p:nvPicPr>
          <p:cNvPr id="49" name="_MG_4920.jpg" descr="_MG_4920.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67466" y="231617"/>
            <a:ext cx="3144790" cy="4717186"/>
          </a:xfrm>
          <a:prstGeom prst="rect">
            <a:avLst/>
          </a:prstGeom>
          <a:ln w="12700"/>
        </p:spPr>
      </p:pic>
      <p:sp>
        <p:nvSpPr>
          <p:cNvPr id="50" name="Impressions of the Campus …"/>
          <p:cNvSpPr txBox="1"/>
          <p:nvPr/>
        </p:nvSpPr>
        <p:spPr>
          <a:xfrm>
            <a:off x="834283" y="4515584"/>
            <a:ext cx="548779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500" b="1">
                <a:solidFill>
                  <a:srgbClr val="011993"/>
                </a:solidFill>
                <a:latin typeface="Verdana"/>
                <a:ea typeface="Verdana"/>
                <a:cs typeface="Verdana"/>
                <a:sym typeface="Verdana"/>
              </a:defRPr>
            </a:lvl1pPr>
          </a:lstStyle>
          <a:p>
            <a:r>
              <a:t>Impressions of the Campus …</a:t>
            </a:r>
          </a:p>
        </p:txBody>
      </p:sp>
      <p:sp>
        <p:nvSpPr>
          <p:cNvPr id="51"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56"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pic>
        <p:nvPicPr>
          <p:cNvPr id="57" name="icampuswildau-team20180528_ergaenzt.jpg" descr="icampuswildau-team20180528_ergaenz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731" y="-733139"/>
            <a:ext cx="14862249" cy="9909143"/>
          </a:xfrm>
          <a:prstGeom prst="rect">
            <a:avLst/>
          </a:prstGeom>
          <a:ln w="12700">
            <a:miter lim="400000"/>
          </a:ln>
        </p:spPr>
      </p:pic>
      <p:grpSp>
        <p:nvGrpSpPr>
          <p:cNvPr id="60" name="Gruppieren"/>
          <p:cNvGrpSpPr/>
          <p:nvPr/>
        </p:nvGrpSpPr>
        <p:grpSpPr>
          <a:xfrm>
            <a:off x="4613802" y="6870365"/>
            <a:ext cx="8001615" cy="1344898"/>
            <a:chOff x="159024" y="0"/>
            <a:chExt cx="8001614" cy="1344897"/>
          </a:xfrm>
        </p:grpSpPr>
        <p:sp>
          <p:nvSpPr>
            <p:cNvPr id="58" name="Abgerundetes Rechteck"/>
            <p:cNvSpPr/>
            <p:nvPr/>
          </p:nvSpPr>
          <p:spPr>
            <a:xfrm>
              <a:off x="195933" y="124843"/>
              <a:ext cx="7964705" cy="1095211"/>
            </a:xfrm>
            <a:prstGeom prst="roundRect">
              <a:avLst>
                <a:gd name="adj" fmla="val 18796"/>
              </a:avLst>
            </a:prstGeom>
            <a:solidFill>
              <a:srgbClr val="FFFFFF">
                <a:alpha val="65544"/>
              </a:srgbClr>
            </a:solidFill>
            <a:ln w="12700" cap="flat">
              <a:noFill/>
              <a:miter lim="400000"/>
            </a:ln>
            <a:effectLst/>
          </p:spPr>
          <p:txBody>
            <a:bodyPr wrap="square" lIns="50800" tIns="50800" rIns="50800" bIns="50800" numCol="1" anchor="ctr">
              <a:noAutofit/>
            </a:bodyPr>
            <a:lstStyle/>
            <a:p>
              <a:endParaRPr/>
            </a:p>
          </p:txBody>
        </p:sp>
        <p:sp>
          <p:nvSpPr>
            <p:cNvPr id="59" name="RoboticLab-Team Telematics as the Cooperation Partner with the University Library and Pepper"/>
            <p:cNvSpPr txBox="1"/>
            <p:nvPr/>
          </p:nvSpPr>
          <p:spPr>
            <a:xfrm>
              <a:off x="159024" y="0"/>
              <a:ext cx="7964704" cy="13448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r" defTabSz="914400">
                <a:defRPr sz="2500">
                  <a:solidFill>
                    <a:srgbClr val="011993"/>
                  </a:solidFill>
                  <a:latin typeface="Verdana"/>
                  <a:ea typeface="Verdana"/>
                  <a:cs typeface="Verdana"/>
                  <a:sym typeface="Verdana"/>
                </a:defRPr>
              </a:lvl1pPr>
            </a:lstStyle>
            <a:p>
              <a:r>
                <a:t>RoboticLab-Team Telematics as the Cooperation Partner with the University Library and Pepper</a:t>
              </a:r>
            </a:p>
          </p:txBody>
        </p:sp>
      </p:gr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pic>
        <p:nvPicPr>
          <p:cNvPr id="63" name="library-main-wide.jpg" descr="library-main-wide.jpg"/>
          <p:cNvPicPr>
            <a:picLocks noChangeAspect="1"/>
          </p:cNvPicPr>
          <p:nvPr/>
        </p:nvPicPr>
        <p:blipFill>
          <a:blip r:embed="rId3">
            <a:extLst/>
          </a:blip>
          <a:stretch>
            <a:fillRect/>
          </a:stretch>
        </p:blipFill>
        <p:spPr>
          <a:xfrm>
            <a:off x="-624669" y="1872536"/>
            <a:ext cx="14254138" cy="6681628"/>
          </a:xfrm>
          <a:prstGeom prst="rect">
            <a:avLst/>
          </a:prstGeom>
          <a:ln w="12700"/>
        </p:spPr>
      </p:pic>
      <p:sp>
        <p:nvSpPr>
          <p:cNvPr id="64" name="A Look into the Library of the TUAS Wildau"/>
          <p:cNvSpPr txBox="1"/>
          <p:nvPr/>
        </p:nvSpPr>
        <p:spPr>
          <a:xfrm>
            <a:off x="560712" y="808028"/>
            <a:ext cx="11883376"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2500">
                <a:solidFill>
                  <a:srgbClr val="011993"/>
                </a:solidFill>
                <a:latin typeface="Verdana"/>
                <a:ea typeface="Verdana"/>
                <a:cs typeface="Verdana"/>
                <a:sym typeface="Verdana"/>
              </a:defRPr>
            </a:lvl1pPr>
          </a:lstStyle>
          <a:p>
            <a:r>
              <a:t>A Look into the Library of the TUAS Wildau</a:t>
            </a:r>
          </a:p>
        </p:txBody>
      </p:sp>
      <p:grpSp>
        <p:nvGrpSpPr>
          <p:cNvPr id="68" name="Gruppieren"/>
          <p:cNvGrpSpPr/>
          <p:nvPr/>
        </p:nvGrpSpPr>
        <p:grpSpPr>
          <a:xfrm>
            <a:off x="5552714" y="2898955"/>
            <a:ext cx="6331889" cy="5232464"/>
            <a:chOff x="0" y="0"/>
            <a:chExt cx="6331887" cy="5232463"/>
          </a:xfrm>
        </p:grpSpPr>
        <p:sp>
          <p:nvSpPr>
            <p:cNvPr id="65" name="Rechteck"/>
            <p:cNvSpPr/>
            <p:nvPr/>
          </p:nvSpPr>
          <p:spPr>
            <a:xfrm>
              <a:off x="0" y="0"/>
              <a:ext cx="6331888" cy="5232464"/>
            </a:xfrm>
            <a:prstGeom prst="rect">
              <a:avLst/>
            </a:prstGeom>
            <a:solidFill>
              <a:srgbClr val="FFFFFF"/>
            </a:solidFill>
            <a:ln w="12700" cap="flat">
              <a:noFill/>
              <a:miter lim="400000"/>
            </a:ln>
            <a:effectLst/>
          </p:spPr>
          <p:txBody>
            <a:bodyPr wrap="square" lIns="50800" tIns="50800" rIns="50800" bIns="50800" numCol="1" anchor="ctr">
              <a:noAutofit/>
            </a:bodyPr>
            <a:lstStyle/>
            <a:p>
              <a:endParaRPr/>
            </a:p>
          </p:txBody>
        </p:sp>
        <p:pic>
          <p:nvPicPr>
            <p:cNvPr id="66" name="IMG_7209 copy-small.jpg" descr="IMG_7209 copy-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340" y="183732"/>
              <a:ext cx="5991207" cy="3994625"/>
            </a:xfrm>
            <a:prstGeom prst="rect">
              <a:avLst/>
            </a:prstGeom>
            <a:ln w="12700" cap="flat">
              <a:noFill/>
              <a:round/>
            </a:ln>
            <a:effectLst/>
          </p:spPr>
        </p:pic>
        <p:sp>
          <p:nvSpPr>
            <p:cNvPr id="67" name="… with Pepper as mobile advertising pillar"/>
            <p:cNvSpPr txBox="1"/>
            <p:nvPr/>
          </p:nvSpPr>
          <p:spPr>
            <a:xfrm>
              <a:off x="24133" y="4446788"/>
              <a:ext cx="628362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300">
                  <a:solidFill>
                    <a:srgbClr val="011993"/>
                  </a:solidFill>
                  <a:latin typeface="Verdana"/>
                  <a:ea typeface="Verdana"/>
                  <a:cs typeface="Verdana"/>
                  <a:sym typeface="Verdana"/>
                </a:defRPr>
              </a:lvl1pPr>
            </a:lstStyle>
            <a:p>
              <a:r>
                <a:t>… with Pepper as mobile advertising pillar</a:t>
              </a:r>
            </a:p>
          </p:txBody>
        </p:sp>
      </p:grpSp>
      <p:sp>
        <p:nvSpPr>
          <p:cNvPr id="69"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68"/>
                                        </p:tgtEl>
                                        <p:attrNameLst>
                                          <p:attrName>style.visibility</p:attrName>
                                        </p:attrNameLst>
                                      </p:cBhvr>
                                      <p:to>
                                        <p:strVal val="visible"/>
                                      </p:to>
                                    </p:set>
                                    <p:animEffect transition="in" filter="box(out)">
                                      <p:cBhvr>
                                        <p:cTn id="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Pfeil"/>
          <p:cNvSpPr/>
          <p:nvPr/>
        </p:nvSpPr>
        <p:spPr>
          <a:xfrm>
            <a:off x="-209025" y="689365"/>
            <a:ext cx="13242085" cy="1157268"/>
          </a:xfrm>
          <a:prstGeom prst="rightArrow">
            <a:avLst>
              <a:gd name="adj1" fmla="val 100000"/>
              <a:gd name="adj2" fmla="val 73742"/>
            </a:avLst>
          </a:prstGeom>
          <a:solidFill>
            <a:srgbClr val="BED6FF"/>
          </a:solidFill>
          <a:ln w="12700">
            <a:miter lim="400000"/>
          </a:ln>
        </p:spPr>
        <p:txBody>
          <a:bodyPr lIns="50800" tIns="50800" rIns="50800" bIns="50800" anchor="ctr"/>
          <a:lstStyle/>
          <a:p>
            <a:endParaRPr/>
          </a:p>
        </p:txBody>
      </p:sp>
      <p:sp>
        <p:nvSpPr>
          <p:cNvPr id="74"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75" name="Pepper as a mobile Advertising Column: Our Vision"/>
          <p:cNvSpPr txBox="1"/>
          <p:nvPr/>
        </p:nvSpPr>
        <p:spPr>
          <a:xfrm>
            <a:off x="441269" y="1026699"/>
            <a:ext cx="11941496"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120000"/>
              </a:lnSpc>
              <a:defRPr sz="2500">
                <a:solidFill>
                  <a:srgbClr val="011993"/>
                </a:solidFill>
                <a:latin typeface="Verdana"/>
                <a:ea typeface="Verdana"/>
                <a:cs typeface="Verdana"/>
                <a:sym typeface="Verdana"/>
              </a:defRPr>
            </a:pPr>
            <a:r>
              <a:t> Pepper as a mobile Advertising Column: Our </a:t>
            </a:r>
            <a:r>
              <a:rPr b="1"/>
              <a:t>Vision</a:t>
            </a:r>
          </a:p>
        </p:txBody>
      </p:sp>
      <p:pic>
        <p:nvPicPr>
          <p:cNvPr id="76" name="IMG_8557-preview.jpg" descr="IMG_8557-preview.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451" y="2900898"/>
            <a:ext cx="8325619" cy="5550413"/>
          </a:xfrm>
          <a:prstGeom prst="rect">
            <a:avLst/>
          </a:prstGeom>
          <a:ln w="12700"/>
        </p:spPr>
      </p:pic>
      <p:pic>
        <p:nvPicPr>
          <p:cNvPr id="77" name="IMG_8616-preview.jpg" descr="IMG_8616-preview.jpg"/>
          <p:cNvPicPr>
            <a:picLocks noChangeAspect="1"/>
          </p:cNvPicPr>
          <p:nvPr/>
        </p:nvPicPr>
        <p:blipFill>
          <a:blip r:embed="rId4">
            <a:extLst/>
          </a:blip>
          <a:stretch>
            <a:fillRect/>
          </a:stretch>
        </p:blipFill>
        <p:spPr>
          <a:xfrm>
            <a:off x="-1948212" y="2051301"/>
            <a:ext cx="10560646" cy="7040431"/>
          </a:xfrm>
          <a:prstGeom prst="rect">
            <a:avLst/>
          </a:prstGeom>
          <a:ln w="12700"/>
        </p:spPr>
      </p:pic>
      <p:sp>
        <p:nvSpPr>
          <p:cNvPr id="78" name="Rechteck"/>
          <p:cNvSpPr/>
          <p:nvPr/>
        </p:nvSpPr>
        <p:spPr>
          <a:xfrm>
            <a:off x="5547084" y="1964954"/>
            <a:ext cx="7103492" cy="7213125"/>
          </a:xfrm>
          <a:prstGeom prst="rect">
            <a:avLst/>
          </a:prstGeom>
          <a:solidFill>
            <a:srgbClr val="FFFFFF"/>
          </a:solidFill>
          <a:ln w="12700">
            <a:miter lim="400000"/>
          </a:ln>
        </p:spPr>
        <p:txBody>
          <a:bodyPr lIns="50800" tIns="50800" rIns="50800" bIns="50800" anchor="ctr"/>
          <a:lstStyle/>
          <a:p>
            <a:pPr>
              <a:defRPr>
                <a:solidFill>
                  <a:srgbClr val="FFFFFF"/>
                </a:solidFill>
              </a:defRPr>
            </a:pPr>
            <a:endParaRPr/>
          </a:p>
        </p:txBody>
      </p:sp>
      <p:sp>
        <p:nvSpPr>
          <p:cNvPr id="79" name="Explained by example:…"/>
          <p:cNvSpPr txBox="1"/>
          <p:nvPr/>
        </p:nvSpPr>
        <p:spPr>
          <a:xfrm>
            <a:off x="5984274" y="2327172"/>
            <a:ext cx="6229111" cy="5642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just" defTabSz="914400">
              <a:lnSpc>
                <a:spcPct val="120000"/>
              </a:lnSpc>
              <a:defRPr sz="2500">
                <a:solidFill>
                  <a:srgbClr val="011993"/>
                </a:solidFill>
                <a:latin typeface="Verdana"/>
                <a:ea typeface="Verdana"/>
                <a:cs typeface="Verdana"/>
                <a:sym typeface="Verdana"/>
              </a:defRPr>
            </a:pPr>
            <a:r>
              <a:rPr dirty="0" smtClean="0"/>
              <a:t>Explained </a:t>
            </a:r>
            <a:r>
              <a:rPr dirty="0"/>
              <a:t>by example</a:t>
            </a:r>
            <a:r>
              <a:rPr dirty="0" smtClean="0"/>
              <a:t>:</a:t>
            </a:r>
            <a:endParaRPr lang="de-DE" dirty="0" smtClean="0"/>
          </a:p>
          <a:p>
            <a:pPr marL="40639" marR="40639" algn="just" defTabSz="914400">
              <a:lnSpc>
                <a:spcPct val="120000"/>
              </a:lnSpc>
              <a:defRPr sz="2500">
                <a:solidFill>
                  <a:srgbClr val="011993"/>
                </a:solidFill>
                <a:latin typeface="Verdana"/>
                <a:ea typeface="Verdana"/>
                <a:cs typeface="Verdana"/>
                <a:sym typeface="Verdana"/>
              </a:defRPr>
            </a:pPr>
            <a:endParaRPr dirty="0"/>
          </a:p>
          <a:p>
            <a:pPr marL="0" marR="0" algn="just" defTabSz="457200">
              <a:lnSpc>
                <a:spcPts val="4000"/>
              </a:lnSpc>
              <a:defRPr sz="2500" i="1">
                <a:solidFill>
                  <a:srgbClr val="000000"/>
                </a:solidFill>
                <a:uFillTx/>
                <a:latin typeface="Times"/>
                <a:ea typeface="Times"/>
                <a:cs typeface="Times"/>
                <a:sym typeface="Times"/>
              </a:defRPr>
            </a:pPr>
            <a:r>
              <a:rPr dirty="0"/>
              <a:t>“It's September. The lecture time at the TUAS Wildau has just started again. In the library it is very crowded and all employees at the reception have a lot to do. </a:t>
            </a:r>
          </a:p>
          <a:p>
            <a:pPr marL="0" marR="0" algn="just" defTabSz="457200">
              <a:lnSpc>
                <a:spcPts val="4000"/>
              </a:lnSpc>
              <a:defRPr sz="2500" i="1">
                <a:solidFill>
                  <a:srgbClr val="000000"/>
                </a:solidFill>
                <a:uFillTx/>
                <a:latin typeface="Times"/>
                <a:ea typeface="Times"/>
                <a:cs typeface="Times"/>
                <a:sym typeface="Times"/>
              </a:defRPr>
            </a:pPr>
            <a:r>
              <a:rPr dirty="0"/>
              <a:t>Four new students at the TUAS are about to leave again in order to have the most important offers of their library explained to them later, when they notice Pepper in the entrance area. They approach curiously but carefully ...” </a:t>
            </a:r>
            <a:endParaRPr i="0" dirty="0"/>
          </a:p>
        </p:txBody>
      </p:sp>
      <p:sp>
        <p:nvSpPr>
          <p:cNvPr id="80" name="Thanks to Philipp Müller, master student of telematics, employee at RoboticLab, for this presentation."/>
          <p:cNvSpPr txBox="1"/>
          <p:nvPr/>
        </p:nvSpPr>
        <p:spPr>
          <a:xfrm>
            <a:off x="5984275" y="8431355"/>
            <a:ext cx="6105125" cy="6155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defTabSz="457200">
              <a:lnSpc>
                <a:spcPts val="3900"/>
              </a:lnSpc>
              <a:spcBef>
                <a:spcPts val="1200"/>
              </a:spcBef>
              <a:defRPr sz="1800">
                <a:solidFill>
                  <a:srgbClr val="000000"/>
                </a:solidFill>
                <a:uFillTx/>
                <a:latin typeface="Times"/>
                <a:ea typeface="Times"/>
                <a:cs typeface="Times"/>
                <a:sym typeface="Times"/>
              </a:defRPr>
            </a:lvl1pPr>
          </a:lstStyle>
          <a:p>
            <a:pPr>
              <a:lnSpc>
                <a:spcPts val="2000"/>
              </a:lnSpc>
              <a:spcBef>
                <a:spcPts val="0"/>
              </a:spcBef>
            </a:pPr>
            <a:r>
              <a:rPr dirty="0"/>
              <a:t>Thanks to Philipp Müller, master student of telematics, </a:t>
            </a:r>
            <a:r>
              <a:rPr dirty="0" smtClean="0"/>
              <a:t>employee at </a:t>
            </a:r>
            <a:r>
              <a:rPr dirty="0"/>
              <a:t>RoboticLab, for this presentation.</a:t>
            </a:r>
          </a:p>
        </p:txBody>
      </p:sp>
      <p:sp>
        <p:nvSpPr>
          <p:cNvPr id="81"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86"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grpSp>
        <p:nvGrpSpPr>
          <p:cNvPr id="89" name="Gruppieren"/>
          <p:cNvGrpSpPr/>
          <p:nvPr/>
        </p:nvGrpSpPr>
        <p:grpSpPr>
          <a:xfrm>
            <a:off x="7085714" y="396270"/>
            <a:ext cx="5578612" cy="5743515"/>
            <a:chOff x="0" y="0"/>
            <a:chExt cx="5578611" cy="5743513"/>
          </a:xfrm>
        </p:grpSpPr>
        <p:pic>
          <p:nvPicPr>
            <p:cNvPr id="87" name="Screenshot 2019-09-05 at 17.45.21.png" descr="Screenshot 2019-09-05 at 17.45.2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7673"/>
              <a:ext cx="5453541" cy="5305841"/>
            </a:xfrm>
            <a:prstGeom prst="rect">
              <a:avLst/>
            </a:prstGeom>
            <a:ln w="12700" cap="flat">
              <a:noFill/>
              <a:round/>
            </a:ln>
            <a:effectLst/>
          </p:spPr>
        </p:pic>
        <p:sp>
          <p:nvSpPr>
            <p:cNvPr id="88" name="Source: https://www.cicero.de/wirtschaft/kuenstliche-intelligenz-aufholjagd-international-wettrennen-deutschland-frankreich"/>
            <p:cNvSpPr txBox="1"/>
            <p:nvPr/>
          </p:nvSpPr>
          <p:spPr>
            <a:xfrm>
              <a:off x="125071" y="-1"/>
              <a:ext cx="5453541" cy="376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000">
                  <a:solidFill>
                    <a:srgbClr val="011993"/>
                  </a:solidFill>
                </a:defRPr>
              </a:lvl1pPr>
            </a:lstStyle>
            <a:p>
              <a:r>
                <a:t>Source: https://www.cicero.de/wirtschaft/kuenstliche-intelligenz-aufholjagd-international-wettrennen-deutschland-frankreich</a:t>
              </a:r>
            </a:p>
          </p:txBody>
        </p:sp>
      </p:grpSp>
      <p:grpSp>
        <p:nvGrpSpPr>
          <p:cNvPr id="92" name="Gruppieren"/>
          <p:cNvGrpSpPr/>
          <p:nvPr/>
        </p:nvGrpSpPr>
        <p:grpSpPr>
          <a:xfrm>
            <a:off x="294546" y="396270"/>
            <a:ext cx="6360028" cy="4258059"/>
            <a:chOff x="0" y="0"/>
            <a:chExt cx="6360027" cy="4258058"/>
          </a:xfrm>
        </p:grpSpPr>
        <p:pic>
          <p:nvPicPr>
            <p:cNvPr id="90" name="Screenshot 2019-09-05 at 17.38.05.png" descr="Screenshot 2019-09-05 at 17.38.0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5323"/>
              <a:ext cx="6360027" cy="3912736"/>
            </a:xfrm>
            <a:prstGeom prst="rect">
              <a:avLst/>
            </a:prstGeom>
            <a:ln w="12700" cap="flat">
              <a:noFill/>
              <a:round/>
            </a:ln>
            <a:effectLst/>
          </p:spPr>
        </p:pic>
        <p:sp>
          <p:nvSpPr>
            <p:cNvPr id="91" name="Source: https://www.spiegel.de/netzwelt/gadgets/kuenstliche-intelligenz-turing-test-chatbots-neuronale-netzwerke-a-1126718.html"/>
            <p:cNvSpPr txBox="1"/>
            <p:nvPr/>
          </p:nvSpPr>
          <p:spPr>
            <a:xfrm>
              <a:off x="0" y="-1"/>
              <a:ext cx="6360028" cy="376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000">
                  <a:solidFill>
                    <a:srgbClr val="011993"/>
                  </a:solidFill>
                </a:defRPr>
              </a:lvl1pPr>
            </a:lstStyle>
            <a:p>
              <a:r>
                <a:t>Source: https://www.spiegel.de/netzwelt/gadgets/kuenstliche-intelligenz-turing-test-chatbots-neuronale-netzwerke-a-1126718.html</a:t>
              </a:r>
            </a:p>
          </p:txBody>
        </p:sp>
      </p:grpSp>
      <p:grpSp>
        <p:nvGrpSpPr>
          <p:cNvPr id="95" name="Gruppieren"/>
          <p:cNvGrpSpPr/>
          <p:nvPr/>
        </p:nvGrpSpPr>
        <p:grpSpPr>
          <a:xfrm>
            <a:off x="289035" y="5066178"/>
            <a:ext cx="5350728" cy="4197676"/>
            <a:chOff x="0" y="-16762"/>
            <a:chExt cx="5350727" cy="4197674"/>
          </a:xfrm>
        </p:grpSpPr>
        <p:sp>
          <p:nvSpPr>
            <p:cNvPr id="93" name="Quelle: https://www.goettinger-tageblatt.de/Campus/Goettingen/Kuenstliche-Intelligenz-Bedrohung-oder-Perspektive"/>
            <p:cNvSpPr txBox="1"/>
            <p:nvPr/>
          </p:nvSpPr>
          <p:spPr>
            <a:xfrm>
              <a:off x="0" y="-16762"/>
              <a:ext cx="5350727"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000">
                  <a:solidFill>
                    <a:srgbClr val="011993"/>
                  </a:solidFill>
                </a:defRPr>
              </a:lvl1pPr>
            </a:lstStyle>
            <a:p>
              <a:r>
                <a:rPr lang="de-DE" dirty="0" smtClean="0"/>
                <a:t>Source</a:t>
              </a:r>
              <a:r>
                <a:rPr dirty="0" smtClean="0"/>
                <a:t>: </a:t>
              </a:r>
              <a:r>
                <a:rPr dirty="0"/>
                <a:t>https://www.goettinger-tageblatt.de/Campus/Goettingen/Kuenstliche-Intelligenz-Bedrohung-oder-Perspektive</a:t>
              </a:r>
            </a:p>
          </p:txBody>
        </p:sp>
        <p:pic>
          <p:nvPicPr>
            <p:cNvPr id="94" name="Screenshot 2019-09-05 at 17.50.33.png" descr="Screenshot 2019-09-05 at 17.50.3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131" y="342980"/>
              <a:ext cx="4747292" cy="3837932"/>
            </a:xfrm>
            <a:prstGeom prst="rect">
              <a:avLst/>
            </a:prstGeom>
            <a:ln w="12700" cap="flat">
              <a:noFill/>
              <a:round/>
            </a:ln>
            <a:effectLst/>
          </p:spPr>
        </p:pic>
      </p:grpSp>
      <p:sp>
        <p:nvSpPr>
          <p:cNvPr id="96" name="Do you notice anything?"/>
          <p:cNvSpPr txBox="1"/>
          <p:nvPr/>
        </p:nvSpPr>
        <p:spPr>
          <a:xfrm>
            <a:off x="7269648" y="6944796"/>
            <a:ext cx="371790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lnSpc>
                <a:spcPct val="120000"/>
              </a:lnSpc>
              <a:defRPr sz="2300">
                <a:solidFill>
                  <a:srgbClr val="011993"/>
                </a:solidFill>
                <a:latin typeface="Verdana"/>
                <a:ea typeface="Verdana"/>
                <a:cs typeface="Verdana"/>
                <a:sym typeface="Verdana"/>
              </a:defRPr>
            </a:lvl1pPr>
          </a:lstStyle>
          <a:p>
            <a:r>
              <a:t>Do you notice anything?</a:t>
            </a:r>
          </a:p>
        </p:txBody>
      </p:sp>
      <p:grpSp>
        <p:nvGrpSpPr>
          <p:cNvPr id="102" name="Gruppieren"/>
          <p:cNvGrpSpPr/>
          <p:nvPr/>
        </p:nvGrpSpPr>
        <p:grpSpPr>
          <a:xfrm>
            <a:off x="223699" y="1121497"/>
            <a:ext cx="12573185" cy="8387769"/>
            <a:chOff x="0" y="0"/>
            <a:chExt cx="12573184" cy="8387767"/>
          </a:xfrm>
        </p:grpSpPr>
        <p:sp>
          <p:nvSpPr>
            <p:cNvPr id="97" name="Abgerundetes Rechteck"/>
            <p:cNvSpPr/>
            <p:nvPr/>
          </p:nvSpPr>
          <p:spPr>
            <a:xfrm>
              <a:off x="8947951" y="409605"/>
              <a:ext cx="2745482" cy="659415"/>
            </a:xfrm>
            <a:prstGeom prst="roundRect">
              <a:avLst>
                <a:gd name="adj" fmla="val 28889"/>
              </a:avLst>
            </a:prstGeom>
            <a:noFill/>
            <a:ln w="63500" cap="flat">
              <a:solidFill>
                <a:srgbClr val="C71B00"/>
              </a:solidFill>
              <a:prstDash val="solid"/>
              <a:round/>
            </a:ln>
            <a:effectLst/>
          </p:spPr>
          <p:txBody>
            <a:bodyPr wrap="square" lIns="50800" tIns="50800" rIns="50800" bIns="50800" numCol="1" anchor="ctr">
              <a:noAutofit/>
            </a:bodyPr>
            <a:lstStyle/>
            <a:p>
              <a:pPr>
                <a:defRPr>
                  <a:solidFill>
                    <a:srgbClr val="C71B00"/>
                  </a:solidFill>
                </a:defRPr>
              </a:pPr>
              <a:endParaRPr/>
            </a:p>
          </p:txBody>
        </p:sp>
        <p:sp>
          <p:nvSpPr>
            <p:cNvPr id="98" name="Abgerundetes Rechteck"/>
            <p:cNvSpPr/>
            <p:nvPr/>
          </p:nvSpPr>
          <p:spPr>
            <a:xfrm>
              <a:off x="678648" y="0"/>
              <a:ext cx="2745482" cy="659414"/>
            </a:xfrm>
            <a:prstGeom prst="roundRect">
              <a:avLst>
                <a:gd name="adj" fmla="val 28889"/>
              </a:avLst>
            </a:prstGeom>
            <a:noFill/>
            <a:ln w="63500" cap="flat">
              <a:solidFill>
                <a:srgbClr val="C71B00"/>
              </a:solidFill>
              <a:prstDash val="solid"/>
              <a:round/>
            </a:ln>
            <a:effectLst/>
          </p:spPr>
          <p:txBody>
            <a:bodyPr wrap="square" lIns="50800" tIns="50800" rIns="50800" bIns="50800" numCol="1" anchor="ctr">
              <a:noAutofit/>
            </a:bodyPr>
            <a:lstStyle/>
            <a:p>
              <a:pPr>
                <a:defRPr>
                  <a:solidFill>
                    <a:srgbClr val="C71B00"/>
                  </a:solidFill>
                </a:defRPr>
              </a:pPr>
              <a:endParaRPr/>
            </a:p>
          </p:txBody>
        </p:sp>
        <p:sp>
          <p:nvSpPr>
            <p:cNvPr id="99" name="Abgerundetes Rechteck"/>
            <p:cNvSpPr/>
            <p:nvPr/>
          </p:nvSpPr>
          <p:spPr>
            <a:xfrm>
              <a:off x="5049667" y="6803843"/>
              <a:ext cx="7523518" cy="659415"/>
            </a:xfrm>
            <a:prstGeom prst="roundRect">
              <a:avLst>
                <a:gd name="adj" fmla="val 28889"/>
              </a:avLst>
            </a:prstGeom>
            <a:noFill/>
            <a:ln w="63500" cap="flat">
              <a:solidFill>
                <a:srgbClr val="C71B00"/>
              </a:solidFill>
              <a:prstDash val="solid"/>
              <a:round/>
            </a:ln>
            <a:effectLst/>
          </p:spPr>
          <p:txBody>
            <a:bodyPr wrap="square" lIns="50800" tIns="50800" rIns="50800" bIns="50800" numCol="1" anchor="ctr">
              <a:noAutofit/>
            </a:bodyPr>
            <a:lstStyle/>
            <a:p>
              <a:pPr>
                <a:defRPr>
                  <a:solidFill>
                    <a:srgbClr val="C71B00"/>
                  </a:solidFill>
                </a:defRPr>
              </a:pPr>
              <a:endParaRPr/>
            </a:p>
          </p:txBody>
        </p:sp>
        <p:sp>
          <p:nvSpPr>
            <p:cNvPr id="100" name="Humanoid Robots == Artificial Intelligence?"/>
            <p:cNvSpPr/>
            <p:nvPr/>
          </p:nvSpPr>
          <p:spPr>
            <a:xfrm>
              <a:off x="5362984" y="711776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lnSpc>
                  <a:spcPct val="120000"/>
                </a:lnSpc>
                <a:defRPr sz="2300">
                  <a:solidFill>
                    <a:srgbClr val="011993"/>
                  </a:solidFill>
                  <a:latin typeface="Verdana"/>
                  <a:ea typeface="Verdana"/>
                  <a:cs typeface="Verdana"/>
                  <a:sym typeface="Verdana"/>
                </a:defRPr>
              </a:lvl1pPr>
            </a:lstStyle>
            <a:p>
              <a:r>
                <a:t>Humanoid Robots == Artificial Intelligence?</a:t>
              </a:r>
            </a:p>
          </p:txBody>
        </p:sp>
        <p:sp>
          <p:nvSpPr>
            <p:cNvPr id="101" name="Abgerundetes Rechteck"/>
            <p:cNvSpPr/>
            <p:nvPr/>
          </p:nvSpPr>
          <p:spPr>
            <a:xfrm>
              <a:off x="0" y="4171610"/>
              <a:ext cx="2745482" cy="659415"/>
            </a:xfrm>
            <a:prstGeom prst="roundRect">
              <a:avLst>
                <a:gd name="adj" fmla="val 28889"/>
              </a:avLst>
            </a:prstGeom>
            <a:noFill/>
            <a:ln w="63500" cap="flat">
              <a:solidFill>
                <a:srgbClr val="C71B00"/>
              </a:solidFill>
              <a:prstDash val="solid"/>
              <a:round/>
            </a:ln>
            <a:effectLst/>
          </p:spPr>
          <p:txBody>
            <a:bodyPr wrap="square" lIns="50800" tIns="50800" rIns="50800" bIns="50800" numCol="1" anchor="ctr">
              <a:noAutofit/>
            </a:bodyPr>
            <a:lstStyle/>
            <a:p>
              <a:pPr>
                <a:defRPr>
                  <a:solidFill>
                    <a:srgbClr val="C71B00"/>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2"/>
                                        </p:tgtEl>
                                        <p:attrNameLst>
                                          <p:attrName>style.visibility</p:attrName>
                                        </p:attrNameLst>
                                      </p:cBhvr>
                                      <p:to>
                                        <p:strVal val="visible"/>
                                      </p:to>
                                    </p:set>
                                    <p:animEffect transition="in" filter="dissolve">
                                      <p:cBhvr>
                                        <p:cTn id="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Bild" descr="Bil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0300" y="3614867"/>
            <a:ext cx="5315637" cy="3895429"/>
          </a:xfrm>
          <a:prstGeom prst="rect">
            <a:avLst/>
          </a:prstGeom>
          <a:ln w="12700"/>
        </p:spPr>
      </p:pic>
      <p:sp>
        <p:nvSpPr>
          <p:cNvPr id="107"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108"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grpSp>
        <p:nvGrpSpPr>
          <p:cNvPr id="111" name="Gruppieren"/>
          <p:cNvGrpSpPr/>
          <p:nvPr/>
        </p:nvGrpSpPr>
        <p:grpSpPr>
          <a:xfrm>
            <a:off x="1052052" y="518459"/>
            <a:ext cx="4354042" cy="8166249"/>
            <a:chOff x="0" y="0"/>
            <a:chExt cx="4354041" cy="8166247"/>
          </a:xfrm>
        </p:grpSpPr>
        <p:pic>
          <p:nvPicPr>
            <p:cNvPr id="109" name="pepper-final-kl.png" descr="pepper-final-k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354042" cy="8166248"/>
            </a:xfrm>
            <a:prstGeom prst="rect">
              <a:avLst/>
            </a:prstGeom>
            <a:ln w="12700" cap="flat">
              <a:noFill/>
              <a:round/>
            </a:ln>
            <a:effectLst/>
          </p:spPr>
        </p:pic>
        <p:pic>
          <p:nvPicPr>
            <p:cNvPr id="110" name="PastedGraphic-2.png" descr="PastedGraphic-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6606" y="1921760"/>
              <a:ext cx="1564775" cy="897124"/>
            </a:xfrm>
            <a:prstGeom prst="rect">
              <a:avLst/>
            </a:prstGeom>
            <a:ln w="12700" cap="flat">
              <a:noFill/>
              <a:round/>
            </a:ln>
            <a:effectLst/>
          </p:spPr>
        </p:pic>
      </p:grpSp>
      <p:pic>
        <p:nvPicPr>
          <p:cNvPr id="112" name="NAO-freigestellt-2018-klein.png" descr="NAO-freigestellt-2018-klei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7340" y="4934640"/>
            <a:ext cx="3838788" cy="4606545"/>
          </a:xfrm>
          <a:prstGeom prst="rect">
            <a:avLst/>
          </a:prstGeom>
          <a:ln w="12700"/>
        </p:spPr>
      </p:pic>
      <p:sp>
        <p:nvSpPr>
          <p:cNvPr id="113" name="Pepper and NAO are embedded Systems:"/>
          <p:cNvSpPr txBox="1"/>
          <p:nvPr/>
        </p:nvSpPr>
        <p:spPr>
          <a:xfrm>
            <a:off x="5912299" y="986062"/>
            <a:ext cx="6076791" cy="1310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120000"/>
              </a:lnSpc>
              <a:defRPr sz="2300">
                <a:solidFill>
                  <a:srgbClr val="011993"/>
                </a:solidFill>
                <a:latin typeface="Verdana"/>
                <a:ea typeface="Verdana"/>
                <a:cs typeface="Verdana"/>
                <a:sym typeface="Verdana"/>
              </a:defRPr>
            </a:pPr>
            <a:r>
              <a:t>Pepper and NAO are e</a:t>
            </a:r>
            <a:r>
              <a:rPr b="1"/>
              <a:t>mbedded Systems:</a:t>
            </a:r>
          </a:p>
        </p:txBody>
      </p:sp>
      <p:sp>
        <p:nvSpPr>
          <p:cNvPr id="114" name="Kreis"/>
          <p:cNvSpPr/>
          <p:nvPr/>
        </p:nvSpPr>
        <p:spPr>
          <a:xfrm>
            <a:off x="6386788" y="2923368"/>
            <a:ext cx="417083" cy="419101"/>
          </a:xfrm>
          <a:prstGeom prst="ellipse">
            <a:avLst/>
          </a:prstGeom>
          <a:solidFill>
            <a:srgbClr val="E0EDD4"/>
          </a:solidFill>
          <a:ln w="12700">
            <a:solidFill>
              <a:srgbClr val="000000"/>
            </a:solidFill>
          </a:ln>
        </p:spPr>
        <p:txBody>
          <a:bodyPr lIns="76200" tIns="76200" rIns="76200" bIns="76200" anchor="ctr"/>
          <a:lstStyle/>
          <a:p>
            <a:pPr>
              <a:defRPr sz="3000">
                <a:solidFill>
                  <a:srgbClr val="000000"/>
                </a:solidFill>
                <a:uFill>
                  <a:solidFill>
                    <a:srgbClr val="000000"/>
                  </a:solidFill>
                </a:uFill>
                <a:latin typeface="Times New Roman"/>
                <a:ea typeface="Times New Roman"/>
                <a:cs typeface="Times New Roman"/>
                <a:sym typeface="Times New Roman"/>
              </a:defRPr>
            </a:pPr>
            <a:endParaRPr/>
          </a:p>
        </p:txBody>
      </p:sp>
      <p:sp>
        <p:nvSpPr>
          <p:cNvPr id="115" name="Power On/Off"/>
          <p:cNvSpPr txBox="1"/>
          <p:nvPr/>
        </p:nvSpPr>
        <p:spPr>
          <a:xfrm>
            <a:off x="6279348" y="2504995"/>
            <a:ext cx="1764164" cy="431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defRPr sz="1500">
                <a:solidFill>
                  <a:srgbClr val="000000"/>
                </a:solidFill>
                <a:uFill>
                  <a:solidFill>
                    <a:srgbClr val="000000"/>
                  </a:solidFill>
                </a:uFill>
                <a:latin typeface="Verdana"/>
                <a:ea typeface="Verdana"/>
                <a:cs typeface="Verdana"/>
                <a:sym typeface="Verdana"/>
              </a:defRPr>
            </a:lvl1pPr>
          </a:lstStyle>
          <a:p>
            <a:r>
              <a:t>Power On/Off</a:t>
            </a:r>
          </a:p>
        </p:txBody>
      </p:sp>
      <p:sp>
        <p:nvSpPr>
          <p:cNvPr id="116" name="Linie"/>
          <p:cNvSpPr/>
          <p:nvPr/>
        </p:nvSpPr>
        <p:spPr>
          <a:xfrm flipH="1" flipV="1">
            <a:off x="6714970" y="3304368"/>
            <a:ext cx="422751" cy="462894"/>
          </a:xfrm>
          <a:prstGeom prst="line">
            <a:avLst/>
          </a:prstGeom>
          <a:ln w="19050">
            <a:solidFill>
              <a:srgbClr val="000000"/>
            </a:solidFill>
            <a:headEnd type="stealth"/>
          </a:ln>
        </p:spPr>
        <p:txBody>
          <a:bodyPr lIns="0" tIns="0" rIns="0" bIns="0"/>
          <a:lstStyle/>
          <a:p>
            <a:pPr marL="0" marR="0" defTabSz="457200">
              <a:defRPr sz="1200">
                <a:solidFill>
                  <a:srgbClr val="000000"/>
                </a:solidFill>
                <a:uFillTx/>
                <a:latin typeface="Helvetica"/>
                <a:ea typeface="Helvetica"/>
                <a:cs typeface="Helvetica"/>
                <a:sym typeface="Helvetica"/>
              </a:defRPr>
            </a:pPr>
            <a:endParaRPr/>
          </a:p>
        </p:txBody>
      </p:sp>
      <p:sp>
        <p:nvSpPr>
          <p:cNvPr id="117" name="Only Software allows them to complete Tasks."/>
          <p:cNvSpPr txBox="1"/>
          <p:nvPr/>
        </p:nvSpPr>
        <p:spPr>
          <a:xfrm>
            <a:off x="5686439" y="7776344"/>
            <a:ext cx="712198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lnSpc>
                <a:spcPct val="120000"/>
              </a:lnSpc>
              <a:defRPr sz="2300">
                <a:solidFill>
                  <a:srgbClr val="011993"/>
                </a:solidFill>
                <a:latin typeface="Verdana"/>
                <a:ea typeface="Verdana"/>
                <a:cs typeface="Verdana"/>
                <a:sym typeface="Verdana"/>
              </a:defRPr>
            </a:pPr>
            <a:r>
              <a:t>Only </a:t>
            </a:r>
            <a:r>
              <a:rPr b="1"/>
              <a:t>Software</a:t>
            </a:r>
            <a:r>
              <a:t> allows them to complete Tasks.</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Humanoid robots - Does that mean artificial intelligence?  |  49th ADBU Congress  |  September 2019 |  Janine Breßler |"/>
          <p:cNvSpPr txBox="1"/>
          <p:nvPr/>
        </p:nvSpPr>
        <p:spPr>
          <a:xfrm>
            <a:off x="-1267061" y="9296400"/>
            <a:ext cx="150622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1500">
                <a:solidFill>
                  <a:srgbClr val="011993"/>
                </a:solidFill>
              </a:defRPr>
            </a:lvl1pPr>
          </a:lstStyle>
          <a:p>
            <a:r>
              <a:t>Humanoid robots - Does that mean artificial intelligence?  |  49th ADBU Congress  |  September 2019 |  Janine Breßler |  </a:t>
            </a:r>
          </a:p>
        </p:txBody>
      </p:sp>
      <p:sp>
        <p:nvSpPr>
          <p:cNvPr id="122" name="Foliennummer"/>
          <p:cNvSpPr txBox="1">
            <a:spLocks noGrp="1"/>
          </p:cNvSpPr>
          <p:nvPr>
            <p:ph type="sldNum" sz="quarter" idx="2"/>
          </p:nvPr>
        </p:nvSpPr>
        <p:spPr>
          <a:xfrm>
            <a:off x="11319455" y="9299516"/>
            <a:ext cx="278047" cy="31126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pic>
        <p:nvPicPr>
          <p:cNvPr id="123" name="Meilensteine.png" descr="Meilensteine.png"/>
          <p:cNvPicPr>
            <a:picLocks noChangeAspect="1"/>
          </p:cNvPicPr>
          <p:nvPr/>
        </p:nvPicPr>
        <p:blipFill>
          <a:blip r:embed="rId3">
            <a:extLst/>
          </a:blip>
          <a:stretch>
            <a:fillRect/>
          </a:stretch>
        </p:blipFill>
        <p:spPr>
          <a:xfrm>
            <a:off x="-197209" y="1158240"/>
            <a:ext cx="14575812" cy="7354094"/>
          </a:xfrm>
          <a:prstGeom prst="rect">
            <a:avLst/>
          </a:prstGeom>
          <a:ln w="12700">
            <a:miter lim="400000"/>
          </a:ln>
        </p:spPr>
      </p:pic>
      <p:pic>
        <p:nvPicPr>
          <p:cNvPr id="124" name="Pepper_Comic.png" descr="Pepper_Comi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1360" y="83089"/>
            <a:ext cx="675989" cy="1710411"/>
          </a:xfrm>
          <a:prstGeom prst="rect">
            <a:avLst/>
          </a:prstGeom>
          <a:ln w="12700">
            <a:miter lim="400000"/>
          </a:ln>
        </p:spPr>
      </p:pic>
      <p:sp>
        <p:nvSpPr>
          <p:cNvPr id="125" name="Source: B. Stahl using freepiks https://de.freepik.com/vektoren-kostenlos/unternehmen-meilensteine-mit-kreisen-und-pfeil_1296164.htm"/>
          <p:cNvSpPr txBox="1"/>
          <p:nvPr/>
        </p:nvSpPr>
        <p:spPr>
          <a:xfrm>
            <a:off x="4882410" y="8261110"/>
            <a:ext cx="7745277" cy="237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defTabSz="825500">
              <a:spcBef>
                <a:spcPts val="3900"/>
              </a:spcBef>
              <a:defRPr sz="1000">
                <a:solidFill>
                  <a:srgbClr val="929292"/>
                </a:solidFill>
                <a:uFillTx/>
              </a:defRPr>
            </a:pPr>
            <a:r>
              <a:t>Source: B. Stahl using freepiks </a:t>
            </a:r>
            <a:r>
              <a:rPr>
                <a:hlinkClick r:id="rId5"/>
              </a:rPr>
              <a:t>https://de.freepik.com/vektoren-kostenlos/unternehmen-meilensteine-mit-kreisen-und-pfeil_1296164.htm</a:t>
            </a:r>
          </a:p>
        </p:txBody>
      </p:sp>
      <p:grpSp>
        <p:nvGrpSpPr>
          <p:cNvPr id="128" name="Gruppieren"/>
          <p:cNvGrpSpPr/>
          <p:nvPr/>
        </p:nvGrpSpPr>
        <p:grpSpPr>
          <a:xfrm>
            <a:off x="7801194" y="2335286"/>
            <a:ext cx="4572310" cy="1913386"/>
            <a:chOff x="0" y="0"/>
            <a:chExt cx="4572308" cy="1913384"/>
          </a:xfrm>
        </p:grpSpPr>
        <p:sp>
          <p:nvSpPr>
            <p:cNvPr id="126" name="AI -&gt; Machine Learning"/>
            <p:cNvSpPr txBox="1"/>
            <p:nvPr/>
          </p:nvSpPr>
          <p:spPr>
            <a:xfrm>
              <a:off x="671618" y="1391685"/>
              <a:ext cx="3354994"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lnSpc>
                  <a:spcPct val="120000"/>
                </a:lnSpc>
                <a:defRPr sz="1900" b="1">
                  <a:solidFill>
                    <a:srgbClr val="011993"/>
                  </a:solidFill>
                  <a:latin typeface="Verdana"/>
                  <a:ea typeface="Verdana"/>
                  <a:cs typeface="Verdana"/>
                  <a:sym typeface="Verdana"/>
                </a:defRPr>
              </a:lvl1pPr>
            </a:lstStyle>
            <a:p>
              <a:pPr>
                <a:defRPr b="0"/>
              </a:pPr>
              <a:r>
                <a:rPr b="1"/>
                <a:t>AI -&gt; Machine Learning</a:t>
              </a:r>
            </a:p>
          </p:txBody>
        </p:sp>
        <p:sp>
          <p:nvSpPr>
            <p:cNvPr id="127" name="Abgerundetes Rechteck"/>
            <p:cNvSpPr/>
            <p:nvPr/>
          </p:nvSpPr>
          <p:spPr>
            <a:xfrm>
              <a:off x="0" y="0"/>
              <a:ext cx="4572309" cy="1913385"/>
            </a:xfrm>
            <a:prstGeom prst="roundRect">
              <a:avLst>
                <a:gd name="adj" fmla="val 9964"/>
              </a:avLst>
            </a:prstGeom>
            <a:noFill/>
            <a:ln w="50800" cap="flat">
              <a:solidFill>
                <a:srgbClr val="011993"/>
              </a:solidFill>
              <a:prstDash val="solid"/>
              <a:round/>
            </a:ln>
            <a:effectLst/>
          </p:spPr>
          <p:txBody>
            <a:bodyPr wrap="square" lIns="50800" tIns="50800" rIns="50800" bIns="50800"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8"/>
                                        </p:tgtEl>
                                        <p:attrNameLst>
                                          <p:attrName>style.visibility</p:attrName>
                                        </p:attrNameLst>
                                      </p:cBhvr>
                                      <p:to>
                                        <p:strVal val="visible"/>
                                      </p:to>
                                    </p:set>
                                    <p:animEffect transition="in" filter="dissolve">
                                      <p:cBhvr>
                                        <p:cTn id="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Lst>
  </p:timing>
</p:sld>
</file>

<file path=ppt/theme/theme1.xml><?xml version="1.0" encoding="utf-8"?>
<a:theme xmlns:a="http://schemas.openxmlformats.org/drawingml/2006/main" name="White">
  <a:themeElements>
    <a:clrScheme name="White">
      <a:dk1>
        <a:srgbClr val="FFFFFF"/>
      </a:dk1>
      <a:lt1>
        <a:srgbClr val="0071BC"/>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69920"/>
        </a:solidFill>
        <a:ln w="12700" cap="flat">
          <a:solidFill>
            <a:srgbClr val="0071BC"/>
          </a:solidFill>
          <a:prstDash val="solid"/>
          <a:round/>
        </a:ln>
        <a:effectLst/>
        <a:sp3d/>
      </a:spPr>
      <a:bodyPr rot="0" spcFirstLastPara="1" vertOverflow="overflow" horzOverflow="overflow" vert="horz" wrap="square" lIns="50800" tIns="50800" rIns="50800" bIns="50800" numCol="1" spcCol="38100" rtlCol="0" anchor="ctr">
        <a:spAutoFit/>
      </a:bodyPr>
      <a:lstStyle>
        <a:defPPr marL="57799" marR="57799" indent="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71BC"/>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57799" marR="57799" indent="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69920"/>
        </a:solidFill>
        <a:ln w="12700" cap="flat">
          <a:solidFill>
            <a:srgbClr val="0071BC"/>
          </a:solidFill>
          <a:prstDash val="solid"/>
          <a:round/>
        </a:ln>
        <a:effectLst/>
        <a:sp3d/>
      </a:spPr>
      <a:bodyPr rot="0" spcFirstLastPara="1" vertOverflow="overflow" horzOverflow="overflow" vert="horz" wrap="square" lIns="50800" tIns="50800" rIns="50800" bIns="50800" numCol="1" spcCol="38100" rtlCol="0" anchor="ctr">
        <a:spAutoFit/>
      </a:bodyPr>
      <a:lstStyle>
        <a:defPPr marL="57799" marR="57799" indent="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71BC"/>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57799" marR="57799" indent="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71BC"/>
            </a:solidFill>
            <a:effectLst/>
            <a:uFill>
              <a:solidFill>
                <a:srgbClr val="0071BC"/>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1094</Words>
  <Application>Microsoft Macintosh PowerPoint</Application>
  <PresentationFormat>Benutzerdefiniert</PresentationFormat>
  <Paragraphs>138</Paragraphs>
  <Slides>13</Slides>
  <Notes>9</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13</vt:i4>
      </vt:variant>
    </vt:vector>
  </HeadingPairs>
  <TitlesOfParts>
    <vt:vector size="24" baseType="lpstr">
      <vt:lpstr>Arial</vt:lpstr>
      <vt:lpstr>Avenir Next</vt:lpstr>
      <vt:lpstr>Avenir Next Medium</vt:lpstr>
      <vt:lpstr>DIN Condensed</vt:lpstr>
      <vt:lpstr>Helvetica</vt:lpstr>
      <vt:lpstr>Lucida Grande</vt:lpstr>
      <vt:lpstr>Lucida Sans</vt:lpstr>
      <vt:lpstr>Times</vt:lpstr>
      <vt:lpstr>Times New Roman</vt:lpstr>
      <vt:lpstr>Verdana</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Janine Breßler</cp:lastModifiedBy>
  <cp:revision>3</cp:revision>
  <dcterms:modified xsi:type="dcterms:W3CDTF">2019-09-13T11:07:32Z</dcterms:modified>
</cp:coreProperties>
</file>